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7" r:id="rId4"/>
    <p:sldId id="258" r:id="rId5"/>
    <p:sldId id="261" r:id="rId6"/>
    <p:sldId id="260" r:id="rId7"/>
    <p:sldId id="259" r:id="rId8"/>
    <p:sldId id="262" r:id="rId9"/>
    <p:sldId id="263" r:id="rId10"/>
    <p:sldId id="264" r:id="rId11"/>
    <p:sldId id="265" r:id="rId12"/>
    <p:sldId id="286" r:id="rId13"/>
    <p:sldId id="28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83" r:id="rId25"/>
    <p:sldId id="275" r:id="rId26"/>
    <p:sldId id="276" r:id="rId27"/>
    <p:sldId id="282" r:id="rId28"/>
    <p:sldId id="284" r:id="rId29"/>
    <p:sldId id="2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000"/>
    <a:srgbClr val="4472C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6362" autoAdjust="0"/>
  </p:normalViewPr>
  <p:slideViewPr>
    <p:cSldViewPr snapToGrid="0">
      <p:cViewPr varScale="1">
        <p:scale>
          <a:sx n="110" d="100"/>
          <a:sy n="110" d="100"/>
        </p:scale>
        <p:origin x="606" y="10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9266A-9A29-436B-AD87-1B917A3BC6BE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7D68-839B-4328-BAD5-A0999A6D67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6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7D68-839B-4328-BAD5-A0999A6D67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28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7D68-839B-4328-BAD5-A0999A6D67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2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8E008-1D00-BD6C-A63B-BA1FDFDB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438F93-6314-0E79-9493-539A8CAC4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5CBFF-C0D6-57E2-D9C3-B13F7864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CF9AD-B16E-DD00-D39F-9FA5ECDF5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86499-D227-6915-2FDF-20AD2179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7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15C2B-A50F-4603-4C66-8D6DDFD0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4B8406-0235-C371-9AAE-B20E0A07C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A97F9-D7BE-53B8-7B19-30BE685C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26EB2-4BB1-F51B-65A3-1C5B70C6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146BA-828B-9FFC-6B94-0249CE7A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3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A7545-72E4-25F7-84CD-8E47A8506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0AFA40-AF8B-2779-06DD-893D8D00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6B8C9-D497-8DDF-8B2D-49422650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893F5-5870-F3FA-5836-9A78976C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ED0CF-18ED-F02F-D43F-19B712A8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16912-B7FE-D3FD-CE8F-B43C4D1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FB463-1BF7-685E-E746-7ED5FFF0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507E3-7EEB-37BD-23AF-5B4328E8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D3368-C8EF-C1CE-5D7C-A43949B2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3500F-E696-A4C9-B17B-D3ACBFD3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1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D4EF1-1A9E-D10D-E230-86A8226F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E1794-CB20-A570-0C1D-65B29CCF3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B8B7F-DCA4-622E-A0E2-F0FB7A4C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4AC5-0E98-EBBF-FD32-8EAD043C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0A0BC-32D6-DFB9-C0DE-41AF9B55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8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E252F-756B-D372-935D-E388A3FB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A7616-2FEA-1021-88B7-5B3D62747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2F8295-7A7B-9E02-1B9D-BF82A4730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6DBBB7-30A9-4208-6188-40F8B26E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458F32-E06E-5770-62C7-761E32DA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0A820E-0D22-8539-3719-10DF3125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8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E32A-8B1B-C693-D6CD-511E5E22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642A0C-5AD3-E1A5-42E7-72DD40F36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CEBE0B-A439-AB90-C960-47AD4BF33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8E9B9A-5C72-6DBD-DEAA-9A5A26E8C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6026D-7853-6BEB-428D-90210D2FD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BFC556-C9DC-721C-65FD-7A4C4B7D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3CC73A-5908-6C1A-1C34-7E1AF7D4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14B60C-63C5-F305-0E46-E4EC9CA1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9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1B3B9-54A8-8E93-5D4C-2D05776B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75BE7-5775-5F09-6087-C36B2D3D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832BF3-335A-D34B-8059-02AAB7A4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59667-BAF7-909B-A243-3CF5767A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0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6AF44-39FB-330D-E513-196D793F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BE4FF4-518B-939C-87AB-07F9E49E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73AA9-B1AD-4BE8-E771-61501441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1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DB183-9A53-44B0-98EB-049DD958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698BF-5E52-98FA-D034-BA3669A5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E3348-AAD4-9FA1-475E-729C37D98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C9692-000B-4C78-D8FF-9DEA6C0A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DCBEC-F3D0-78D0-6B22-0B920BED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C54A28-7A11-C13A-5353-0E6E05F4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9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ABE9-CE9E-8FF2-9181-593264FA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A69D97-4466-F4B4-3C67-7068A2F15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6ACC0-D1B0-2FB5-218C-0521BE324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AC3EE-1FEA-8C30-B58C-912C0CCD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E15030-EDBA-AF4C-9E17-435F16B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0B656A-A156-4597-683B-A6DDFFC7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2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22E02C-E2DF-71C5-B067-33744C27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99E34-4F23-621E-C455-32567AA17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CE3CE-1DF1-AD66-1FCF-1168DD6C5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D21AE-860A-4A21-9581-6864CFAB66B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7470B-988E-F2D0-3D3D-01CD895A6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90089-2FD1-8956-3EDD-B9A42C4DB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A9CB-26D4-4208-B8E3-54E1D5CB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9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1EFAF9-1EEB-5E50-FA0F-D2E0954D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98735-EDCB-9E92-510E-9C0C323F9F65}"/>
              </a:ext>
            </a:extLst>
          </p:cNvPr>
          <p:cNvSpPr txBox="1"/>
          <p:nvPr/>
        </p:nvSpPr>
        <p:spPr>
          <a:xfrm>
            <a:off x="2785145" y="486561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>
                <a:solidFill>
                  <a:schemeClr val="accent2">
                    <a:lumMod val="50000"/>
                  </a:schemeClr>
                </a:solidFill>
              </a:rPr>
              <a:t>배경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FDBFA-3D86-6E52-B039-C07C3B7DB779}"/>
              </a:ext>
            </a:extLst>
          </p:cNvPr>
          <p:cNvSpPr txBox="1"/>
          <p:nvPr/>
        </p:nvSpPr>
        <p:spPr>
          <a:xfrm>
            <a:off x="3162649" y="1265510"/>
            <a:ext cx="6840334" cy="2585323"/>
          </a:xfrm>
          <a:prstGeom prst="rect">
            <a:avLst/>
          </a:prstGeom>
          <a:solidFill>
            <a:srgbClr val="FFFFFF">
              <a:alpha val="50196"/>
            </a:srgb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발표자는 다양한 실용 앱을 개발하는 회사의 직원으로서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이번에는 경마 애호가들을 위한 순위 예측 앱을 개발하는</a:t>
            </a:r>
            <a:b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개발팀장으로서 발표하고자 한다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앱의 기능은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경마 예측 모델을 만드는 것이 가장 큰 문제이고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세부적으로 경마에 관련된 소식이나 뉴스를 싣기 위해</a:t>
            </a:r>
            <a:endParaRPr lang="en-US" altLang="ko-K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경마 승패에 큰 영향을 미치는 속성은 무엇인지를 알아보려 한다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99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F0E01F5-D3FC-BEB3-D4D2-01E210AD276C}"/>
              </a:ext>
            </a:extLst>
          </p:cNvPr>
          <p:cNvGrpSpPr/>
          <p:nvPr/>
        </p:nvGrpSpPr>
        <p:grpSpPr>
          <a:xfrm>
            <a:off x="344704" y="297317"/>
            <a:ext cx="2179029" cy="1795166"/>
            <a:chOff x="486383" y="2791838"/>
            <a:chExt cx="1428737" cy="1177047"/>
          </a:xfrm>
          <a:solidFill>
            <a:schemeClr val="accent6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7CDDF2E-BC3C-E874-B6FB-1B4E678D7F00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37300A-562F-392F-2D7E-1AAFDDE1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9A73D5-3FB5-FCB3-D24F-62D767495B3A}"/>
                </a:ext>
              </a:extLst>
            </p:cNvPr>
            <p:cNvSpPr txBox="1"/>
            <p:nvPr/>
          </p:nvSpPr>
          <p:spPr>
            <a:xfrm>
              <a:off x="783889" y="2846587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chemeClr val="bg1"/>
                  </a:solidFill>
                </a:rPr>
                <a:t>VS_RDR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306AA18-86B2-E079-67E9-65C45B7AC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496071"/>
              </p:ext>
            </p:extLst>
          </p:nvPr>
        </p:nvGraphicFramePr>
        <p:xfrm>
          <a:off x="3582957" y="1051605"/>
          <a:ext cx="4798014" cy="48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9669">
                  <a:extLst>
                    <a:ext uri="{9D8B030D-6E8A-4147-A177-3AD203B41FA5}">
                      <a16:colId xmlns:a16="http://schemas.microsoft.com/office/drawing/2014/main" val="2214834198"/>
                    </a:ext>
                  </a:extLst>
                </a:gridCol>
                <a:gridCol w="799669">
                  <a:extLst>
                    <a:ext uri="{9D8B030D-6E8A-4147-A177-3AD203B41FA5}">
                      <a16:colId xmlns:a16="http://schemas.microsoft.com/office/drawing/2014/main" val="3882362901"/>
                    </a:ext>
                  </a:extLst>
                </a:gridCol>
                <a:gridCol w="799669">
                  <a:extLst>
                    <a:ext uri="{9D8B030D-6E8A-4147-A177-3AD203B41FA5}">
                      <a16:colId xmlns:a16="http://schemas.microsoft.com/office/drawing/2014/main" val="7594140"/>
                    </a:ext>
                  </a:extLst>
                </a:gridCol>
                <a:gridCol w="799669">
                  <a:extLst>
                    <a:ext uri="{9D8B030D-6E8A-4147-A177-3AD203B41FA5}">
                      <a16:colId xmlns:a16="http://schemas.microsoft.com/office/drawing/2014/main" val="887879794"/>
                    </a:ext>
                  </a:extLst>
                </a:gridCol>
                <a:gridCol w="799669">
                  <a:extLst>
                    <a:ext uri="{9D8B030D-6E8A-4147-A177-3AD203B41FA5}">
                      <a16:colId xmlns:a16="http://schemas.microsoft.com/office/drawing/2014/main" val="858199419"/>
                    </a:ext>
                  </a:extLst>
                </a:gridCol>
                <a:gridCol w="799669">
                  <a:extLst>
                    <a:ext uri="{9D8B030D-6E8A-4147-A177-3AD203B41FA5}">
                      <a16:colId xmlns:a16="http://schemas.microsoft.com/office/drawing/2014/main" val="173494243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마명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/>
                        <a:t>기수명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조교사명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승률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5861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202106..</a:t>
                      </a:r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4039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202106.</a:t>
                      </a:r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96108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202107..</a:t>
                      </a:r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784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202107..</a:t>
                      </a:r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6653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202107..</a:t>
                      </a:r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627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202108..</a:t>
                      </a:r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7471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…</a:t>
                      </a:r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912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…</a:t>
                      </a:r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8835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2022.10.</a:t>
                      </a:r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7169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2022.10.</a:t>
                      </a:r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1102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2022.10.</a:t>
                      </a:r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247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2022.11.</a:t>
                      </a:r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680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2022.11.</a:t>
                      </a:r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0667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2022.11.27</a:t>
                      </a:r>
                      <a:endParaRPr lang="ko-KR" alt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946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655ED43-8FFF-E959-55A9-BFFA003FD5F4}"/>
              </a:ext>
            </a:extLst>
          </p:cNvPr>
          <p:cNvCxnSpPr>
            <a:cxnSpLocks/>
          </p:cNvCxnSpPr>
          <p:nvPr/>
        </p:nvCxnSpPr>
        <p:spPr>
          <a:xfrm>
            <a:off x="2110196" y="1954321"/>
            <a:ext cx="906509" cy="66206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8D5852-15DB-6758-D8C5-3EB7DB5B8A8C}"/>
              </a:ext>
            </a:extLst>
          </p:cNvPr>
          <p:cNvSpPr/>
          <p:nvPr/>
        </p:nvSpPr>
        <p:spPr>
          <a:xfrm>
            <a:off x="4311751" y="909837"/>
            <a:ext cx="2547352" cy="53136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B4259-84FB-DA73-3FEB-58720C0FAE09}"/>
              </a:ext>
            </a:extLst>
          </p:cNvPr>
          <p:cNvSpPr txBox="1"/>
          <p:nvPr/>
        </p:nvSpPr>
        <p:spPr>
          <a:xfrm>
            <a:off x="6096000" y="342833"/>
            <a:ext cx="3801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/>
              <a:t>범주가 너무 많고 모델링에 불필요하다</a:t>
            </a:r>
            <a:r>
              <a:rPr lang="en-US" altLang="ko-KR" sz="1600" i="1"/>
              <a:t>.</a:t>
            </a:r>
            <a:endParaRPr lang="ko-KR" altLang="en-US" sz="1600" i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9D1A4E-5346-5618-C4C0-39AC78C93B2F}"/>
              </a:ext>
            </a:extLst>
          </p:cNvPr>
          <p:cNvSpPr/>
          <p:nvPr/>
        </p:nvSpPr>
        <p:spPr>
          <a:xfrm>
            <a:off x="7425355" y="909836"/>
            <a:ext cx="1033504" cy="531368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FB9A3-9354-3C37-E0DB-E790EBF46249}"/>
              </a:ext>
            </a:extLst>
          </p:cNvPr>
          <p:cNvSpPr txBox="1"/>
          <p:nvPr/>
        </p:nvSpPr>
        <p:spPr>
          <a:xfrm>
            <a:off x="8456122" y="776355"/>
            <a:ext cx="667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1"/>
                </a:solidFill>
              </a:rPr>
              <a:t>target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196A1-135F-6AA5-29E1-6E4933BCB870}"/>
              </a:ext>
            </a:extLst>
          </p:cNvPr>
          <p:cNvSpPr txBox="1"/>
          <p:nvPr/>
        </p:nvSpPr>
        <p:spPr>
          <a:xfrm>
            <a:off x="8561595" y="465597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1"/>
                </a:solidFill>
              </a:rPr>
              <a:t>Test</a:t>
            </a:r>
            <a:r>
              <a:rPr lang="ko-KR" altLang="en-US" sz="1400">
                <a:solidFill>
                  <a:schemeClr val="accent1"/>
                </a:solidFill>
              </a:rPr>
              <a:t>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4B238-3621-9450-A038-CB1FA2F9B304}"/>
              </a:ext>
            </a:extLst>
          </p:cNvPr>
          <p:cNvSpPr txBox="1"/>
          <p:nvPr/>
        </p:nvSpPr>
        <p:spPr>
          <a:xfrm>
            <a:off x="8599426" y="3315456"/>
            <a:ext cx="601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6"/>
                </a:solidFill>
              </a:rPr>
              <a:t>Val</a:t>
            </a:r>
            <a:r>
              <a:rPr lang="ko-KR" altLang="en-US" sz="1400">
                <a:solidFill>
                  <a:schemeClr val="accent6"/>
                </a:solidFill>
              </a:rPr>
              <a:t>셋</a:t>
            </a:r>
          </a:p>
        </p:txBody>
      </p:sp>
      <p:pic>
        <p:nvPicPr>
          <p:cNvPr id="2058" name="Picture 10" descr="pig tail arrow right Icon - Free PNG &amp; SVG 2405561 - Noun Project">
            <a:extLst>
              <a:ext uri="{FF2B5EF4-FFF2-40B4-BE49-F238E27FC236}">
                <a16:creationId xmlns:a16="http://schemas.microsoft.com/office/drawing/2014/main" id="{97D91D46-34DF-E6D5-696C-F668AAE4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4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96950">
            <a:off x="5727899" y="182817"/>
            <a:ext cx="658586" cy="65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A8CA1D-230D-F428-1C6C-87F8C73F9C86}"/>
              </a:ext>
            </a:extLst>
          </p:cNvPr>
          <p:cNvSpPr txBox="1"/>
          <p:nvPr/>
        </p:nvSpPr>
        <p:spPr>
          <a:xfrm>
            <a:off x="8550124" y="1384001"/>
            <a:ext cx="78059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1400" b="1">
                <a:solidFill>
                  <a:schemeClr val="accent4"/>
                </a:solidFill>
              </a:rPr>
              <a:t>Train</a:t>
            </a:r>
            <a:r>
              <a:rPr lang="ko-KR" altLang="en-US" sz="1400" b="1">
                <a:solidFill>
                  <a:schemeClr val="accent4"/>
                </a:solidFill>
              </a:rPr>
              <a:t>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2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4" grpId="0"/>
      <p:bldP spid="24" grpId="0"/>
      <p:bldP spid="2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4E5319-640B-FC70-A6FC-BD75C7B46F24}"/>
              </a:ext>
            </a:extLst>
          </p:cNvPr>
          <p:cNvGrpSpPr/>
          <p:nvPr/>
        </p:nvGrpSpPr>
        <p:grpSpPr>
          <a:xfrm>
            <a:off x="936404" y="2344945"/>
            <a:ext cx="2179029" cy="1795166"/>
            <a:chOff x="486383" y="2791838"/>
            <a:chExt cx="1428737" cy="1177047"/>
          </a:xfrm>
          <a:solidFill>
            <a:schemeClr val="accent6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886F82-DFE6-64B6-99C3-DABCE090C3AD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9DB93E-9901-9DCC-A789-8CBAADC0B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F5FBE3-1B1C-F2C7-69CF-A63723B416AC}"/>
                </a:ext>
              </a:extLst>
            </p:cNvPr>
            <p:cNvSpPr txBox="1"/>
            <p:nvPr/>
          </p:nvSpPr>
          <p:spPr>
            <a:xfrm>
              <a:off x="783889" y="2846587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chemeClr val="bg1"/>
                  </a:solidFill>
                </a:rPr>
                <a:t>VS_RDR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 descr="Family, relation, tree icon - Download on Iconfinder">
            <a:extLst>
              <a:ext uri="{FF2B5EF4-FFF2-40B4-BE49-F238E27FC236}">
                <a16:creationId xmlns:a16="http://schemas.microsoft.com/office/drawing/2014/main" id="{B9FA697B-4C82-EEFD-AD7D-55BF206A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09" y="1730348"/>
            <a:ext cx="2778967" cy="277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42B388B-4394-EC92-6878-4F0679861CE4}"/>
              </a:ext>
            </a:extLst>
          </p:cNvPr>
          <p:cNvSpPr/>
          <p:nvPr/>
        </p:nvSpPr>
        <p:spPr>
          <a:xfrm>
            <a:off x="2980734" y="2958249"/>
            <a:ext cx="373224" cy="3231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A330D2-3845-5E49-40DF-DB658848A882}"/>
              </a:ext>
            </a:extLst>
          </p:cNvPr>
          <p:cNvSpPr/>
          <p:nvPr/>
        </p:nvSpPr>
        <p:spPr>
          <a:xfrm>
            <a:off x="5940062" y="3023257"/>
            <a:ext cx="373224" cy="3231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B1D6E7-1C77-34C7-9C76-213C755D8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35" y="2710678"/>
            <a:ext cx="2409825" cy="140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0EC44-1C1B-873C-FA24-ABD3DB35DB08}"/>
              </a:ext>
            </a:extLst>
          </p:cNvPr>
          <p:cNvSpPr txBox="1"/>
          <p:nvPr/>
        </p:nvSpPr>
        <p:spPr>
          <a:xfrm>
            <a:off x="2806430" y="4664860"/>
            <a:ext cx="3952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RandomSearchCV</a:t>
            </a:r>
            <a:r>
              <a:rPr lang="en-US" altLang="ko-KR"/>
              <a:t> with </a:t>
            </a:r>
            <a:r>
              <a:rPr lang="en-US" altLang="ko-KR" err="1"/>
              <a:t>XGBclassifier</a:t>
            </a:r>
            <a:endParaRPr lang="en-US" altLang="ko-KR"/>
          </a:p>
          <a:p>
            <a:r>
              <a:rPr lang="en-US" altLang="ko-KR"/>
              <a:t> </a:t>
            </a:r>
            <a:r>
              <a:rPr lang="en-US" altLang="ko-KR" sz="1400" i="1"/>
              <a:t>cv=8, </a:t>
            </a:r>
            <a:r>
              <a:rPr lang="en-US" altLang="ko-KR" sz="1400" i="1" err="1"/>
              <a:t>n_iter</a:t>
            </a:r>
            <a:r>
              <a:rPr lang="en-US" altLang="ko-KR" sz="1400" i="1"/>
              <a:t>=100, scoring = AUC</a:t>
            </a:r>
          </a:p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6B665-18CA-B907-044E-C7AC7D3ADF76}"/>
              </a:ext>
            </a:extLst>
          </p:cNvPr>
          <p:cNvSpPr txBox="1"/>
          <p:nvPr/>
        </p:nvSpPr>
        <p:spPr>
          <a:xfrm>
            <a:off x="553114" y="562889"/>
            <a:ext cx="14280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baseline</a:t>
            </a:r>
            <a:endParaRPr lang="ko-KR" altLang="en-US" sz="25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368A1-015B-DE0B-67F2-DA1443B07CE1}"/>
              </a:ext>
            </a:extLst>
          </p:cNvPr>
          <p:cNvSpPr txBox="1"/>
          <p:nvPr/>
        </p:nvSpPr>
        <p:spPr>
          <a:xfrm>
            <a:off x="1966741" y="61675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/>
              <a:t>등급이 높은 말이 우승한다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B46E9-0C0C-061D-0A80-7717542D9D13}"/>
              </a:ext>
            </a:extLst>
          </p:cNvPr>
          <p:cNvSpPr txBox="1"/>
          <p:nvPr/>
        </p:nvSpPr>
        <p:spPr>
          <a:xfrm>
            <a:off x="5120168" y="109857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/>
              <a:t>기준모델의 정확도</a:t>
            </a:r>
            <a:r>
              <a:rPr lang="en-US" altLang="ko-KR" i="1"/>
              <a:t>:</a:t>
            </a:r>
            <a:r>
              <a:rPr lang="en-US" altLang="ko-KR" i="1">
                <a:solidFill>
                  <a:schemeClr val="accent5"/>
                </a:solidFill>
              </a:rPr>
              <a:t>0.611</a:t>
            </a:r>
            <a:endParaRPr lang="ko-KR" altLang="en-US" i="1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79A50-52D4-2AEC-F402-EEEB4F87A452}"/>
              </a:ext>
            </a:extLst>
          </p:cNvPr>
          <p:cNvSpPr txBox="1"/>
          <p:nvPr/>
        </p:nvSpPr>
        <p:spPr>
          <a:xfrm>
            <a:off x="6830635" y="4295528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err="1"/>
              <a:t>머신러닝모델의</a:t>
            </a:r>
            <a:r>
              <a:rPr lang="ko-KR" altLang="en-US" i="1"/>
              <a:t> 정확도</a:t>
            </a:r>
            <a:r>
              <a:rPr lang="en-US" altLang="ko-KR" i="1"/>
              <a:t>:</a:t>
            </a:r>
            <a:r>
              <a:rPr lang="en-US" altLang="ko-KR" i="1">
                <a:solidFill>
                  <a:schemeClr val="accent5"/>
                </a:solidFill>
              </a:rPr>
              <a:t>0.695</a:t>
            </a:r>
            <a:endParaRPr lang="ko-KR" altLang="en-US" i="1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30898-A05D-86F5-41E8-6F7B9E0D60A1}"/>
              </a:ext>
            </a:extLst>
          </p:cNvPr>
          <p:cNvSpPr txBox="1"/>
          <p:nvPr/>
        </p:nvSpPr>
        <p:spPr>
          <a:xfrm>
            <a:off x="7583733" y="4655344"/>
            <a:ext cx="257474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어느 정도 정확한 모델</a:t>
            </a:r>
            <a:r>
              <a:rPr lang="en-US" altLang="ko-KR"/>
              <a:t>!</a:t>
            </a:r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0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/>
      <p:bldP spid="18" grpId="0"/>
      <p:bldP spid="20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amily, relation, tree icon - Download on Iconfinder">
            <a:extLst>
              <a:ext uri="{FF2B5EF4-FFF2-40B4-BE49-F238E27FC236}">
                <a16:creationId xmlns:a16="http://schemas.microsoft.com/office/drawing/2014/main" id="{B9FA697B-4C82-EEFD-AD7D-55BF206A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1" y="312095"/>
            <a:ext cx="1300317" cy="130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99D168-7344-86BE-5DB8-EEFF29C5B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03" y="312095"/>
            <a:ext cx="6257925" cy="381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6C9865-0AB2-8565-EB8D-74468B07C07C}"/>
              </a:ext>
            </a:extLst>
          </p:cNvPr>
          <p:cNvSpPr txBox="1"/>
          <p:nvPr/>
        </p:nvSpPr>
        <p:spPr>
          <a:xfrm>
            <a:off x="186612" y="167951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하이퍼파라미터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B4E96-43F6-65C2-8FEC-86990349AD62}"/>
              </a:ext>
            </a:extLst>
          </p:cNvPr>
          <p:cNvSpPr txBox="1"/>
          <p:nvPr/>
        </p:nvSpPr>
        <p:spPr>
          <a:xfrm>
            <a:off x="7208075" y="300476"/>
            <a:ext cx="3050835" cy="743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max_depth : </a:t>
            </a:r>
            <a:r>
              <a:rPr lang="ko-KR" altLang="en-US" sz="1600"/>
              <a:t>트리의 최대 깊이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400"/>
              <a:t>낮을 수록 과적합을 방지할 수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4CDF4-7EFA-3543-E9C2-62C4EE0D3C51}"/>
              </a:ext>
            </a:extLst>
          </p:cNvPr>
          <p:cNvSpPr txBox="1"/>
          <p:nvPr/>
        </p:nvSpPr>
        <p:spPr>
          <a:xfrm>
            <a:off x="7208075" y="1036688"/>
            <a:ext cx="4347665" cy="1066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gamma: 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리프노드의 추가분할을 결정할 때</a:t>
            </a:r>
            <a:r>
              <a:rPr lang="en-US" altLang="ko-KR" sz="1400"/>
              <a:t>, </a:t>
            </a:r>
            <a:r>
              <a:rPr lang="ko-KR" altLang="en-US" sz="1400"/>
              <a:t>최소손실 감소값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값이 클수록 과적합이 방지된다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835E5-1500-3350-020C-C462D789660D}"/>
              </a:ext>
            </a:extLst>
          </p:cNvPr>
          <p:cNvSpPr txBox="1"/>
          <p:nvPr/>
        </p:nvSpPr>
        <p:spPr>
          <a:xfrm>
            <a:off x="7208075" y="2103070"/>
            <a:ext cx="3526928" cy="1066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eta: 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학습 단계별로 가중치를 얼마나 적용할지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작을 수록 과적합이 방지된다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EED060-4370-0EEA-1D07-A91325FC0A5D}"/>
              </a:ext>
            </a:extLst>
          </p:cNvPr>
          <p:cNvSpPr txBox="1"/>
          <p:nvPr/>
        </p:nvSpPr>
        <p:spPr>
          <a:xfrm>
            <a:off x="7208075" y="3169452"/>
            <a:ext cx="3558025" cy="1066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0">
                <a:solidFill>
                  <a:srgbClr val="232629"/>
                </a:solidFill>
                <a:effectLst/>
              </a:rPr>
              <a:t>colsample_bytree</a:t>
            </a:r>
            <a:r>
              <a:rPr lang="en-US" altLang="ko-KR" sz="160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나무를 만들때 </a:t>
            </a:r>
            <a:r>
              <a:rPr lang="en-US" altLang="ko-KR" sz="1400"/>
              <a:t>feature</a:t>
            </a:r>
            <a:r>
              <a:rPr lang="ko-KR" altLang="en-US" sz="1400"/>
              <a:t>을 샘플링하는 비율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작을수록 과적합이 방지된다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95F79-B955-5B7D-B839-3256EF93D55D}"/>
              </a:ext>
            </a:extLst>
          </p:cNvPr>
          <p:cNvSpPr txBox="1"/>
          <p:nvPr/>
        </p:nvSpPr>
        <p:spPr>
          <a:xfrm>
            <a:off x="7208075" y="4313497"/>
            <a:ext cx="3768980" cy="1066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>
                <a:solidFill>
                  <a:srgbClr val="232629"/>
                </a:solidFill>
                <a:effectLst/>
              </a:rPr>
              <a:t>min_child_weight</a:t>
            </a:r>
            <a:r>
              <a:rPr lang="en-US" altLang="ko-KR" sz="160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리프에 필요한 인스턴스 가중치의 최소 합계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클수록 과적합이 방지된다</a:t>
            </a:r>
            <a:r>
              <a:rPr lang="en-US" altLang="ko-KR" sz="140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5A392-7878-E371-FAD3-DBA7ED22C7D6}"/>
              </a:ext>
            </a:extLst>
          </p:cNvPr>
          <p:cNvSpPr txBox="1"/>
          <p:nvPr/>
        </p:nvSpPr>
        <p:spPr>
          <a:xfrm>
            <a:off x="1828703" y="4705556"/>
            <a:ext cx="745107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과적합을 방지하기 위해 각 파라미터를 설정하였다</a:t>
            </a:r>
            <a:r>
              <a:rPr lang="en-US" altLang="ko-KR"/>
              <a:t>.</a:t>
            </a:r>
          </a:p>
          <a:p>
            <a:r>
              <a:rPr lang="ko-KR" altLang="en-US"/>
              <a:t>하지만 과적합을 방지한다면 과소적합의 위험도 있음을 주의해야 한다</a:t>
            </a:r>
            <a:r>
              <a:rPr lang="en-US" altLang="ko-KR"/>
              <a:t>.</a:t>
            </a:r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AD6022-D9A5-7645-CFCD-4736F3E18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5" y="2605087"/>
            <a:ext cx="5210175" cy="1190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99CD3-B39C-0F6D-82CC-113807ABF623}"/>
              </a:ext>
            </a:extLst>
          </p:cNvPr>
          <p:cNvSpPr txBox="1"/>
          <p:nvPr/>
        </p:nvSpPr>
        <p:spPr>
          <a:xfrm>
            <a:off x="541176" y="5131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평가지표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23F3FF-005A-0850-A155-7296BE602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57" y="1252972"/>
            <a:ext cx="4933950" cy="7334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080B88-FC3E-02C7-21B9-CDC44901FF07}"/>
              </a:ext>
            </a:extLst>
          </p:cNvPr>
          <p:cNvSpPr txBox="1"/>
          <p:nvPr/>
        </p:nvSpPr>
        <p:spPr>
          <a:xfrm>
            <a:off x="6372809" y="88251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Accuracy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2A4DE-3D15-6C54-82DB-09E3EA9A0CF0}"/>
              </a:ext>
            </a:extLst>
          </p:cNvPr>
          <p:cNvSpPr txBox="1"/>
          <p:nvPr/>
        </p:nvSpPr>
        <p:spPr>
          <a:xfrm>
            <a:off x="6372809" y="1258410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정확하게 분류된 비율이 어느 정도인지</a:t>
            </a:r>
            <a:r>
              <a:rPr lang="en-US" altLang="ko-KR" sz="1600"/>
              <a:t>,</a:t>
            </a:r>
            <a:br>
              <a:rPr lang="en-US" altLang="ko-KR" sz="1600"/>
            </a:br>
            <a:r>
              <a:rPr lang="ko-KR" altLang="en-US" sz="1600"/>
              <a:t>맞출 확률이 어느 정도인지 알기 위해 사용하였다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27B3BB-B6C7-4B35-8206-E46204655457}"/>
              </a:ext>
            </a:extLst>
          </p:cNvPr>
          <p:cNvSpPr txBox="1"/>
          <p:nvPr/>
        </p:nvSpPr>
        <p:spPr>
          <a:xfrm>
            <a:off x="6372809" y="2998466"/>
            <a:ext cx="54809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Precision</a:t>
            </a:r>
          </a:p>
          <a:p>
            <a:r>
              <a:rPr lang="ko-KR" altLang="en-US" sz="1600"/>
              <a:t>모델이 승리할 것이라고 예상한 것 중 실제로 승리한 비율</a:t>
            </a:r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Recall</a:t>
            </a:r>
          </a:p>
          <a:p>
            <a:r>
              <a:rPr lang="ko-KR" altLang="en-US" sz="1600"/>
              <a:t>실제로 승리한 사례 중 승리로 맞춘 비율</a:t>
            </a:r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F1-score</a:t>
            </a:r>
          </a:p>
          <a:p>
            <a:r>
              <a:rPr lang="en-US" altLang="ko-KR" sz="1600"/>
              <a:t>Precision</a:t>
            </a:r>
            <a:r>
              <a:rPr lang="ko-KR" altLang="en-US" sz="1600"/>
              <a:t>과 </a:t>
            </a:r>
            <a:r>
              <a:rPr lang="en-US" altLang="ko-KR" sz="1600"/>
              <a:t>Recall</a:t>
            </a:r>
            <a:r>
              <a:rPr lang="ko-KR" altLang="en-US" sz="1600"/>
              <a:t>이 한쪽으로 치우치지 않았는지 확인용</a:t>
            </a:r>
            <a:r>
              <a:rPr lang="en-US" altLang="ko-KR" sz="160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8AF77-EBC3-E474-7535-EE921A0E26DC}"/>
              </a:ext>
            </a:extLst>
          </p:cNvPr>
          <p:cNvSpPr txBox="1"/>
          <p:nvPr/>
        </p:nvSpPr>
        <p:spPr>
          <a:xfrm>
            <a:off x="6372809" y="2036468"/>
            <a:ext cx="5359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전체 표본은 </a:t>
            </a:r>
            <a:r>
              <a:rPr lang="en-US" altLang="ko-KR" sz="1600"/>
              <a:t>random</a:t>
            </a:r>
            <a:r>
              <a:rPr lang="ko-KR" altLang="en-US" sz="1600"/>
              <a:t>을 이용해 편중 위험이 적긴 하지만</a:t>
            </a:r>
            <a:r>
              <a:rPr lang="en-US" altLang="ko-KR" sz="1600"/>
              <a:t>,</a:t>
            </a:r>
            <a:br>
              <a:rPr lang="en-US" altLang="ko-KR" sz="1600"/>
            </a:br>
            <a:r>
              <a:rPr lang="ko-KR" altLang="en-US" sz="1600"/>
              <a:t>다른 평가지표도 살펴보자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2BAF5-E2D2-FFAF-2981-854B5B8015E5}"/>
              </a:ext>
            </a:extLst>
          </p:cNvPr>
          <p:cNvSpPr txBox="1"/>
          <p:nvPr/>
        </p:nvSpPr>
        <p:spPr>
          <a:xfrm>
            <a:off x="6484776" y="5281127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모두 </a:t>
            </a:r>
            <a:r>
              <a:rPr lang="en-US" altLang="ko-KR"/>
              <a:t>0.69 </a:t>
            </a:r>
            <a:r>
              <a:rPr lang="ko-KR" altLang="en-US"/>
              <a:t>정도로 많이 높지는 않음을 알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5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B838D0-C853-F0BE-FFBF-20D092D091E4}"/>
              </a:ext>
            </a:extLst>
          </p:cNvPr>
          <p:cNvSpPr txBox="1"/>
          <p:nvPr/>
        </p:nvSpPr>
        <p:spPr>
          <a:xfrm>
            <a:off x="279919" y="26125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지난 주차 순위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B9C03-403C-3D7D-244C-5F3310D5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9" y="2505075"/>
            <a:ext cx="3238500" cy="18478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69AA2-8FE7-F9BD-15BB-ECDE99B4ED21}"/>
              </a:ext>
            </a:extLst>
          </p:cNvPr>
          <p:cNvSpPr txBox="1"/>
          <p:nvPr/>
        </p:nvSpPr>
        <p:spPr>
          <a:xfrm>
            <a:off x="177281" y="810795"/>
            <a:ext cx="43588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Xgb</a:t>
            </a:r>
            <a:r>
              <a:rPr lang="en-US" altLang="ko-KR" err="1"/>
              <a:t>.predict_proba</a:t>
            </a:r>
            <a:r>
              <a:rPr lang="ko-KR" altLang="en-US"/>
              <a:t>를 이용해</a:t>
            </a:r>
            <a:br>
              <a:rPr lang="en-US" altLang="ko-KR"/>
            </a:br>
            <a:r>
              <a:rPr lang="ko-KR" altLang="en-US"/>
              <a:t>각각 </a:t>
            </a:r>
            <a:r>
              <a:rPr lang="en-US" altLang="ko-KR"/>
              <a:t>row</a:t>
            </a:r>
            <a:r>
              <a:rPr lang="ko-KR" altLang="en-US"/>
              <a:t>의 </a:t>
            </a:r>
            <a:r>
              <a:rPr lang="ko-KR" altLang="en-US" err="1"/>
              <a:t>예측률을</a:t>
            </a:r>
            <a:r>
              <a:rPr lang="ko-KR" altLang="en-US"/>
              <a:t> 계산한다</a:t>
            </a:r>
            <a:r>
              <a:rPr lang="en-US" altLang="ko-KR"/>
              <a:t>.</a:t>
            </a:r>
          </a:p>
          <a:p>
            <a:endParaRPr lang="en-US" altLang="ko-KR" sz="1600">
              <a:solidFill>
                <a:schemeClr val="accent5"/>
              </a:solidFill>
            </a:endParaRPr>
          </a:p>
          <a:p>
            <a:r>
              <a:rPr lang="en-US" altLang="ko-KR" sz="1600">
                <a:solidFill>
                  <a:schemeClr val="accent5"/>
                </a:solidFill>
              </a:rPr>
              <a:t>  0</a:t>
            </a:r>
            <a:r>
              <a:rPr lang="ko-KR" altLang="en-US" sz="1600">
                <a:solidFill>
                  <a:schemeClr val="accent5"/>
                </a:solidFill>
              </a:rPr>
              <a:t>이 나올 확률</a:t>
            </a:r>
            <a:r>
              <a:rPr lang="en-US" altLang="ko-KR" sz="1600">
                <a:solidFill>
                  <a:schemeClr val="accent5"/>
                </a:solidFill>
              </a:rPr>
              <a:t> : </a:t>
            </a:r>
            <a:r>
              <a:rPr lang="ko-KR" altLang="en-US" sz="1600">
                <a:solidFill>
                  <a:schemeClr val="accent5"/>
                </a:solidFill>
              </a:rPr>
              <a:t>질 확률</a:t>
            </a:r>
            <a:r>
              <a:rPr lang="en-US" altLang="ko-KR" sz="1600">
                <a:solidFill>
                  <a:schemeClr val="accent5"/>
                </a:solidFill>
              </a:rPr>
              <a:t>: hr2</a:t>
            </a:r>
            <a:r>
              <a:rPr lang="ko-KR" altLang="en-US" sz="1600">
                <a:solidFill>
                  <a:schemeClr val="accent5"/>
                </a:solidFill>
              </a:rPr>
              <a:t>가 이길 확률</a:t>
            </a:r>
            <a:endParaRPr lang="en-US" altLang="ko-KR" sz="1600">
              <a:solidFill>
                <a:schemeClr val="accent5"/>
              </a:solidFill>
            </a:endParaRPr>
          </a:p>
          <a:p>
            <a:r>
              <a:rPr lang="en-US" altLang="ko-KR" sz="1600">
                <a:solidFill>
                  <a:schemeClr val="accent5"/>
                </a:solidFill>
              </a:rPr>
              <a:t>  1</a:t>
            </a:r>
            <a:r>
              <a:rPr lang="ko-KR" altLang="en-US" sz="1600">
                <a:solidFill>
                  <a:schemeClr val="accent5"/>
                </a:solidFill>
              </a:rPr>
              <a:t>이 나올 확률 </a:t>
            </a:r>
            <a:r>
              <a:rPr lang="en-US" altLang="ko-KR" sz="1600">
                <a:solidFill>
                  <a:schemeClr val="accent5"/>
                </a:solidFill>
              </a:rPr>
              <a:t>: </a:t>
            </a:r>
            <a:r>
              <a:rPr lang="ko-KR" altLang="en-US" sz="1600">
                <a:solidFill>
                  <a:schemeClr val="accent5"/>
                </a:solidFill>
              </a:rPr>
              <a:t>이길 확률 </a:t>
            </a:r>
            <a:r>
              <a:rPr lang="en-US" altLang="ko-KR" sz="1600">
                <a:solidFill>
                  <a:schemeClr val="accent5"/>
                </a:solidFill>
              </a:rPr>
              <a:t>: hr1</a:t>
            </a:r>
            <a:r>
              <a:rPr lang="ko-KR" altLang="en-US" sz="1600">
                <a:solidFill>
                  <a:schemeClr val="accent5"/>
                </a:solidFill>
              </a:rPr>
              <a:t>이 이길 확률</a:t>
            </a:r>
            <a:endParaRPr lang="en-US" altLang="ko-KR" sz="160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A19704-AB8F-1CF8-EF90-D5C4E667A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689" y="1704000"/>
            <a:ext cx="1790700" cy="39814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DC4D2-0337-948F-998E-10622777358D}"/>
              </a:ext>
            </a:extLst>
          </p:cNvPr>
          <p:cNvSpPr txBox="1"/>
          <p:nvPr/>
        </p:nvSpPr>
        <p:spPr>
          <a:xfrm>
            <a:off x="4218927" y="800496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각각의 출전마에 대해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이길 확류을 더한 후 정렬한다</a:t>
            </a:r>
            <a:r>
              <a:rPr lang="en-US" altLang="ko-KR"/>
              <a:t>.</a:t>
            </a:r>
            <a:endParaRPr lang="en-US" altLang="ko-KR" sz="1600">
              <a:solidFill>
                <a:schemeClr val="accent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95F342-B976-342F-CA28-0DFBA2459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8147" y="1764455"/>
            <a:ext cx="1924050" cy="3714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CEB78-F726-D43D-AEEB-10B967C73412}"/>
              </a:ext>
            </a:extLst>
          </p:cNvPr>
          <p:cNvSpPr txBox="1"/>
          <p:nvPr/>
        </p:nvSpPr>
        <p:spPr>
          <a:xfrm>
            <a:off x="9374690" y="1075559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# </a:t>
            </a:r>
            <a:r>
              <a:rPr lang="ko-KR" altLang="en-US"/>
              <a:t>실제 등수</a:t>
            </a:r>
            <a:endParaRPr lang="en-US" altLang="ko-KR" sz="1600">
              <a:solidFill>
                <a:schemeClr val="accent5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8EBF0D-B786-E952-69B0-C77001BE38DF}"/>
              </a:ext>
            </a:extLst>
          </p:cNvPr>
          <p:cNvSpPr/>
          <p:nvPr/>
        </p:nvSpPr>
        <p:spPr>
          <a:xfrm>
            <a:off x="5112689" y="2231937"/>
            <a:ext cx="1790700" cy="47276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63909-A64D-5E72-F52E-14F0DCB4156F}"/>
              </a:ext>
            </a:extLst>
          </p:cNvPr>
          <p:cNvSpPr/>
          <p:nvPr/>
        </p:nvSpPr>
        <p:spPr>
          <a:xfrm>
            <a:off x="9184822" y="1995554"/>
            <a:ext cx="1790700" cy="47276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88AE62B-32B7-6814-CCE4-4A65C5EC2ADA}"/>
              </a:ext>
            </a:extLst>
          </p:cNvPr>
          <p:cNvSpPr/>
          <p:nvPr/>
        </p:nvSpPr>
        <p:spPr>
          <a:xfrm>
            <a:off x="4128942" y="2967580"/>
            <a:ext cx="373224" cy="3231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47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5265E7-C7F0-F3D1-8473-37B58C6F0654}"/>
              </a:ext>
            </a:extLst>
          </p:cNvPr>
          <p:cNvSpPr txBox="1"/>
          <p:nvPr/>
        </p:nvSpPr>
        <p:spPr>
          <a:xfrm>
            <a:off x="363894" y="42920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Feature Importances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B90FC-2F77-E0F5-EE9E-51EF3102F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8" y="1278293"/>
            <a:ext cx="2891058" cy="3778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6FAFF-5718-A97C-C9FB-FCEA26E03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73" y="0"/>
            <a:ext cx="5343645" cy="6858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07FB4D4-85D2-151E-FDE0-30428A59A495}"/>
              </a:ext>
            </a:extLst>
          </p:cNvPr>
          <p:cNvSpPr/>
          <p:nvPr/>
        </p:nvSpPr>
        <p:spPr>
          <a:xfrm>
            <a:off x="4334215" y="2920927"/>
            <a:ext cx="373224" cy="3231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04317-0198-BF6C-95FC-D719B61D5D3F}"/>
              </a:ext>
            </a:extLst>
          </p:cNvPr>
          <p:cNvSpPr txBox="1"/>
          <p:nvPr/>
        </p:nvSpPr>
        <p:spPr>
          <a:xfrm>
            <a:off x="9937103" y="646732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hr1</a:t>
            </a:r>
          </a:p>
          <a:p>
            <a:r>
              <a:rPr lang="en-US" altLang="ko-KR">
                <a:solidFill>
                  <a:srgbClr val="C00000"/>
                </a:solidFill>
              </a:rPr>
              <a:t>hr2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06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65D2DA-9D07-F24D-8CF8-048383A96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0" y="0"/>
            <a:ext cx="53436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C1598-B062-A2C6-A482-AD96D581F763}"/>
              </a:ext>
            </a:extLst>
          </p:cNvPr>
          <p:cNvSpPr txBox="1"/>
          <p:nvPr/>
        </p:nvSpPr>
        <p:spPr>
          <a:xfrm>
            <a:off x="5934269" y="1754155"/>
            <a:ext cx="60949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highlight>
                  <a:srgbClr val="00FFFF"/>
                </a:highlight>
              </a:rPr>
              <a:t>말</a:t>
            </a:r>
            <a:r>
              <a:rPr lang="ko-KR" altLang="en-US"/>
              <a:t>의 등급</a:t>
            </a:r>
            <a:r>
              <a:rPr lang="en-US" altLang="ko-KR"/>
              <a:t>, </a:t>
            </a:r>
            <a:r>
              <a:rPr lang="ko-KR" altLang="en-US"/>
              <a:t>수득상금</a:t>
            </a:r>
            <a:r>
              <a:rPr lang="en-US" altLang="ko-KR"/>
              <a:t>, </a:t>
            </a:r>
            <a:r>
              <a:rPr lang="ko-KR" altLang="en-US"/>
              <a:t>레이팅</a:t>
            </a:r>
            <a:r>
              <a:rPr lang="en-US" altLang="ko-KR"/>
              <a:t>, 1,2</a:t>
            </a:r>
            <a:r>
              <a:rPr lang="ko-KR" altLang="en-US"/>
              <a:t>위 횟수가 가장 중요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accent2"/>
                </a:solidFill>
              </a:rPr>
              <a:t>기수</a:t>
            </a:r>
            <a:r>
              <a:rPr lang="ko-KR" altLang="en-US"/>
              <a:t>의 승률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6"/>
                </a:solidFill>
              </a:rPr>
              <a:t>조교사</a:t>
            </a:r>
            <a:r>
              <a:rPr lang="ko-KR" altLang="en-US"/>
              <a:t>의 승률은 그 다음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의외로 날씨 등의 </a:t>
            </a:r>
            <a:r>
              <a:rPr lang="ko-KR" altLang="en-US" u="heavy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C00000"/>
                  </a:solidFill>
                </a:uFill>
              </a:rPr>
              <a:t>경기 상황</a:t>
            </a:r>
            <a:r>
              <a:rPr lang="ko-KR" altLang="en-US" u="heavy">
                <a:uFill>
                  <a:solidFill>
                    <a:srgbClr val="C00000"/>
                  </a:solidFill>
                </a:uFill>
              </a:rPr>
              <a:t>은 별다른 중요도가 아님</a:t>
            </a:r>
            <a:r>
              <a:rPr lang="en-US" altLang="ko-KR" u="heavy">
                <a:uFill>
                  <a:solidFill>
                    <a:srgbClr val="C00000"/>
                  </a:solidFill>
                </a:u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/>
              <a:t>이는</a:t>
            </a:r>
            <a:r>
              <a:rPr lang="en-US" altLang="ko-KR" i="1"/>
              <a:t>, </a:t>
            </a:r>
            <a:r>
              <a:rPr lang="ko-KR" altLang="en-US" i="1"/>
              <a:t>경기 상황은 자신의 말과 상대의 말에게</a:t>
            </a:r>
            <a:br>
              <a:rPr lang="en-US" altLang="ko-KR" i="1"/>
            </a:br>
            <a:r>
              <a:rPr lang="ko-KR" altLang="en-US" i="1"/>
              <a:t> </a:t>
            </a:r>
            <a:r>
              <a:rPr lang="ko-KR" altLang="en-US" i="1" u="heavy">
                <a:uFill>
                  <a:solidFill>
                    <a:srgbClr val="C00000"/>
                  </a:solidFill>
                </a:uFill>
              </a:rPr>
              <a:t>동등하게 갖춰지기 때문</a:t>
            </a:r>
            <a:r>
              <a:rPr lang="ko-KR" altLang="en-US" i="1"/>
              <a:t>으로 해석할 수 있다</a:t>
            </a:r>
            <a:r>
              <a:rPr lang="en-US" altLang="ko-KR" i="1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/>
              <a:t>반면 </a:t>
            </a:r>
            <a:r>
              <a:rPr lang="ko-KR" altLang="en-US" i="1" u="heavy">
                <a:uFill>
                  <a:solidFill>
                    <a:srgbClr val="C00000"/>
                  </a:solidFill>
                </a:uFill>
              </a:rPr>
              <a:t>각각 주어지는  </a:t>
            </a:r>
            <a:r>
              <a:rPr lang="en-US" altLang="ko-KR" i="1" u="heavy">
                <a:uFill>
                  <a:solidFill>
                    <a:srgbClr val="C00000"/>
                  </a:solidFill>
                </a:uFill>
              </a:rPr>
              <a:t>featur</a:t>
            </a:r>
            <a:r>
              <a:rPr lang="ko-KR" altLang="en-US" i="1" u="heavy">
                <a:uFill>
                  <a:solidFill>
                    <a:srgbClr val="C00000"/>
                  </a:solidFill>
                </a:uFill>
              </a:rPr>
              <a:t>은 중요도가 비슷함</a:t>
            </a:r>
            <a:endParaRPr lang="ko-KR" altLang="en-US" i="1"/>
          </a:p>
        </p:txBody>
      </p:sp>
    </p:spTree>
    <p:extLst>
      <p:ext uri="{BB962C8B-B14F-4D97-AF65-F5344CB8AC3E}">
        <p14:creationId xmlns:p14="http://schemas.microsoft.com/office/powerpoint/2010/main" val="3769518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3127-090E-0F8B-B1BB-030B29D060C0}"/>
              </a:ext>
            </a:extLst>
          </p:cNvPr>
          <p:cNvSpPr txBox="1"/>
          <p:nvPr/>
        </p:nvSpPr>
        <p:spPr>
          <a:xfrm>
            <a:off x="5220656" y="429209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Permutation Importance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36A025-B142-554F-87F1-6C6F076DD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4" y="798541"/>
            <a:ext cx="4506686" cy="5783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A9910-DFBC-CA39-1C41-F9BB3391D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180" y="1023467"/>
            <a:ext cx="2552700" cy="533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481404-3B7C-7D1D-384B-F2B02C1E1C32}"/>
              </a:ext>
            </a:extLst>
          </p:cNvPr>
          <p:cNvSpPr txBox="1"/>
          <p:nvPr/>
        </p:nvSpPr>
        <p:spPr>
          <a:xfrm>
            <a:off x="5732108" y="4292907"/>
            <a:ext cx="5295039" cy="18966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Permutation Importance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에서는 </a:t>
            </a:r>
            <a:b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말의 수득상금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레이팅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등급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1,2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위 횟수 순별로 가장 중요</a:t>
            </a:r>
            <a:br>
              <a:rPr lang="ko-KR" altLang="en-US" sz="1600"/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순별은 다르지만 말의 성적이 가장 큰 비중을 차지하고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br>
              <a:rPr lang="ko-KR" altLang="en-US" sz="1600"/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기수의 승률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조교사의 승률이 그 다음인 것은 </a:t>
            </a:r>
            <a:b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Feature Importance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와 비슷하다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5BF94-4F52-9030-0A0D-F3BEC52EA982}"/>
              </a:ext>
            </a:extLst>
          </p:cNvPr>
          <p:cNvSpPr txBox="1"/>
          <p:nvPr/>
        </p:nvSpPr>
        <p:spPr>
          <a:xfrm>
            <a:off x="1259633" y="42920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Feature Importances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96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ED7951-44DD-6FB5-58B4-893F9CE7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11" y="939768"/>
            <a:ext cx="6962775" cy="3914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D2A38-CB94-AAE5-D305-73123E3C5580}"/>
              </a:ext>
            </a:extLst>
          </p:cNvPr>
          <p:cNvSpPr txBox="1"/>
          <p:nvPr/>
        </p:nvSpPr>
        <p:spPr>
          <a:xfrm>
            <a:off x="279919" y="261257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PDP Plot(isolated)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6571F-73DD-B38B-85BE-2FE8748B6CF6}"/>
              </a:ext>
            </a:extLst>
          </p:cNvPr>
          <p:cNvSpPr txBox="1"/>
          <p:nvPr/>
        </p:nvSpPr>
        <p:spPr>
          <a:xfrm>
            <a:off x="7235698" y="1145719"/>
            <a:ext cx="4783682" cy="258532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/>
              <a:t>PDP isolated?</a:t>
            </a:r>
          </a:p>
          <a:p>
            <a:r>
              <a:rPr lang="en-US" altLang="ko-KR"/>
              <a:t>: </a:t>
            </a:r>
            <a:r>
              <a:rPr lang="ko-KR" altLang="en-US"/>
              <a:t>각 특성이 승패 예측에 어떻게 영향을 줄까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0</a:t>
            </a:r>
            <a:r>
              <a:rPr lang="ko-KR" altLang="en-US"/>
              <a:t>보다 클수록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이긴다고 예측하도록 만든다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0</a:t>
            </a:r>
            <a:r>
              <a:rPr lang="ko-KR" altLang="en-US"/>
              <a:t>보다 작을수록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진다고 예측하도록 만든다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0</a:t>
            </a:r>
            <a:r>
              <a:rPr lang="ko-KR" altLang="en-US"/>
              <a:t>에 가까울수록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별다른 영향이 없다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AFE0E6-D097-B73D-B0EE-09E17A70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686" y="4312978"/>
            <a:ext cx="4229100" cy="1609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246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517AD-E712-B405-9B36-86A8D47418E9}"/>
              </a:ext>
            </a:extLst>
          </p:cNvPr>
          <p:cNvSpPr txBox="1"/>
          <p:nvPr/>
        </p:nvSpPr>
        <p:spPr>
          <a:xfrm>
            <a:off x="167951" y="223935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경주마의 체중이 가벼울수록 승률이 높아진다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E4A112-2F38-F507-5EDF-8741295C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0" y="1078803"/>
            <a:ext cx="5401904" cy="3245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432A9-C7CF-B4E5-37C0-31BF11A2D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06" y="1078803"/>
            <a:ext cx="5371429" cy="3245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CE351-963A-6108-0B57-CC85C8BA70E1}"/>
              </a:ext>
            </a:extLst>
          </p:cNvPr>
          <p:cNvSpPr txBox="1"/>
          <p:nvPr/>
        </p:nvSpPr>
        <p:spPr>
          <a:xfrm>
            <a:off x="542105" y="4621251"/>
            <a:ext cx="5110694" cy="115794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hr1(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자신의 말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의 체중이 증가할수록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b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아주 약간씩 승리할 확률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(1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로 분류될 확률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 커지지만 </a:t>
            </a:r>
            <a:b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전체적으로는 영향이 매우 적음을 알 수 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14E70-48C7-4216-9DE3-D0947EC5F545}"/>
              </a:ext>
            </a:extLst>
          </p:cNvPr>
          <p:cNvSpPr txBox="1"/>
          <p:nvPr/>
        </p:nvSpPr>
        <p:spPr>
          <a:xfrm>
            <a:off x="5798404" y="4605188"/>
            <a:ext cx="5218095" cy="15272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hr2(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상대방의 말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의 체중이 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500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이하까지는 증가할수록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b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승리할 확률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(1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로 분류될 확률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 감소하고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br>
              <a:rPr lang="ko-KR" altLang="en-US" sz="1600"/>
            </a:b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500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이상에서 증가할수록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영향력이 작아지지만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br>
              <a:rPr lang="ko-KR" altLang="en-US" sz="1600"/>
            </a:b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전체적으로는 그렇게 큰 영향이 없음을 알 수 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3B3DB-A5D7-07ED-31E9-EF5FB6DBC761}"/>
              </a:ext>
            </a:extLst>
          </p:cNvPr>
          <p:cNvSpPr txBox="1"/>
          <p:nvPr/>
        </p:nvSpPr>
        <p:spPr>
          <a:xfrm>
            <a:off x="380333" y="6340438"/>
            <a:ext cx="1143133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전체적으로 보면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경주마의 체중은 승패와 관련이 거의 없다고 볼 수 있다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따라서 가설이 타당하다고 할 수 없다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02F15-B3FA-1466-DEE8-3EE9233F81E2}"/>
              </a:ext>
            </a:extLst>
          </p:cNvPr>
          <p:cNvSpPr txBox="1"/>
          <p:nvPr/>
        </p:nvSpPr>
        <p:spPr>
          <a:xfrm>
            <a:off x="2070568" y="4265693"/>
            <a:ext cx="205376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자신의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(hr1)&gt;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82E91-2CD5-4434-A0FF-1E4E7155166D}"/>
              </a:ext>
            </a:extLst>
          </p:cNvPr>
          <p:cNvSpPr txBox="1"/>
          <p:nvPr/>
        </p:nvSpPr>
        <p:spPr>
          <a:xfrm>
            <a:off x="8067667" y="4280187"/>
            <a:ext cx="228460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상대방의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(hr2)&gt;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186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D89BC-3A83-6C9F-C255-A7397D18B867}"/>
              </a:ext>
            </a:extLst>
          </p:cNvPr>
          <p:cNvSpPr txBox="1"/>
          <p:nvPr/>
        </p:nvSpPr>
        <p:spPr>
          <a:xfrm>
            <a:off x="2901821" y="2341983"/>
            <a:ext cx="1931939" cy="3894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데이터셋 출처</a:t>
            </a:r>
            <a:endParaRPr lang="en-US" altLang="ko-KR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 및 </a:t>
            </a:r>
            <a:r>
              <a:rPr lang="en-US" altLang="ko-KR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EDA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모델링</a:t>
            </a:r>
            <a:endParaRPr lang="en-US" altLang="ko-KR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모델해석</a:t>
            </a:r>
            <a:endParaRPr lang="en-US" altLang="ko-KR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인사이트</a:t>
            </a:r>
            <a:endParaRPr lang="en-US" altLang="ko-KR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96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6A000-137D-471D-85B2-72CF57CEDE13}"/>
              </a:ext>
            </a:extLst>
          </p:cNvPr>
          <p:cNvSpPr txBox="1"/>
          <p:nvPr/>
        </p:nvSpPr>
        <p:spPr>
          <a:xfrm>
            <a:off x="167951" y="223935"/>
            <a:ext cx="607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수컷인 경우 암말과 거세한 말에 비해 승률이 높아진다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2F79D-48A3-FD3F-63D9-057DB9359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500" y="1092421"/>
            <a:ext cx="5401904" cy="32184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1F985-77AE-91A6-0B6D-1A5993C85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806" y="1101500"/>
            <a:ext cx="5371429" cy="32003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970261-4E57-E2D5-44BA-A1FE1B48C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477" y="499282"/>
            <a:ext cx="3247023" cy="1362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087A0B-2D7E-3957-3B48-08AC70515FB0}"/>
              </a:ext>
            </a:extLst>
          </p:cNvPr>
          <p:cNvSpPr txBox="1"/>
          <p:nvPr/>
        </p:nvSpPr>
        <p:spPr>
          <a:xfrm>
            <a:off x="766039" y="4807763"/>
            <a:ext cx="4150495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가까울수록 승률이 높아짐을 알 수 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F8500-AAB3-66A9-5CBE-3891DE73E9A8}"/>
              </a:ext>
            </a:extLst>
          </p:cNvPr>
          <p:cNvSpPr txBox="1"/>
          <p:nvPr/>
        </p:nvSpPr>
        <p:spPr>
          <a:xfrm>
            <a:off x="6736014" y="4790242"/>
            <a:ext cx="4150495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가까울수록 승률이 감소함을 알 수 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98802-D3EF-344C-C8A4-FE8E87F29048}"/>
              </a:ext>
            </a:extLst>
          </p:cNvPr>
          <p:cNvSpPr txBox="1"/>
          <p:nvPr/>
        </p:nvSpPr>
        <p:spPr>
          <a:xfrm>
            <a:off x="240374" y="5987734"/>
            <a:ext cx="91999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전체적으로 자신의 말이 </a:t>
            </a:r>
            <a:r>
              <a:rPr lang="ko-KR" altLang="en-US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수컷</a:t>
            </a:r>
            <a:r>
              <a:rPr lang="en-US" altLang="ko-KR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&gt;</a:t>
            </a:r>
            <a:r>
              <a:rPr lang="ko-KR" altLang="en-US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거세</a:t>
            </a:r>
            <a:r>
              <a:rPr lang="en-US" altLang="ko-KR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&gt;</a:t>
            </a:r>
            <a:r>
              <a:rPr lang="ko-KR" altLang="en-US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암컷 순으로 승리할 가능성이</a:t>
            </a:r>
            <a:r>
              <a:rPr lang="en-US" altLang="ko-KR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ko-KR" altLang="en-US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늘어난다고 할 수 있다</a:t>
            </a:r>
            <a:r>
              <a:rPr lang="en-US" altLang="ko-KR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br>
              <a:rPr lang="en-US" altLang="ko-KR" sz="18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따라서 가설이 타당하다고 할 수 있다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41990-F34E-74BC-3FEB-F12802C4A046}"/>
              </a:ext>
            </a:extLst>
          </p:cNvPr>
          <p:cNvSpPr txBox="1"/>
          <p:nvPr/>
        </p:nvSpPr>
        <p:spPr>
          <a:xfrm>
            <a:off x="2070568" y="4265693"/>
            <a:ext cx="205376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자신의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(hr1)&gt;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A8EC9-D4D9-8FE1-586F-2EB8670FA30B}"/>
              </a:ext>
            </a:extLst>
          </p:cNvPr>
          <p:cNvSpPr txBox="1"/>
          <p:nvPr/>
        </p:nvSpPr>
        <p:spPr>
          <a:xfrm>
            <a:off x="8067667" y="4280187"/>
            <a:ext cx="228460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상대방의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(hr2)&gt;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594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58743-C8FC-A2F0-5DF9-AD108A12F781}"/>
              </a:ext>
            </a:extLst>
          </p:cNvPr>
          <p:cNvSpPr txBox="1"/>
          <p:nvPr/>
        </p:nvSpPr>
        <p:spPr>
          <a:xfrm>
            <a:off x="167951" y="223935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국산마보다 외산마가 더 승률이 높다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F2BD5-C757-E854-2F2B-05C7A2C8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38" y="1078803"/>
            <a:ext cx="5371427" cy="3245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A20AD8-4CA6-BFA5-BB69-F2242AE9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806" y="1101500"/>
            <a:ext cx="5371429" cy="32003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09D37-F3E9-56D0-3314-209BBD3D4539}"/>
              </a:ext>
            </a:extLst>
          </p:cNvPr>
          <p:cNvSpPr txBox="1"/>
          <p:nvPr/>
        </p:nvSpPr>
        <p:spPr>
          <a:xfrm>
            <a:off x="2070568" y="4265693"/>
            <a:ext cx="205376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자신의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(hr1)&gt;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1B695-1D27-B7CB-CCF0-A7D7934AEE40}"/>
              </a:ext>
            </a:extLst>
          </p:cNvPr>
          <p:cNvSpPr txBox="1"/>
          <p:nvPr/>
        </p:nvSpPr>
        <p:spPr>
          <a:xfrm>
            <a:off x="8067667" y="4280187"/>
            <a:ext cx="228460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상대방의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(hr2)&gt;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2119B7-03D6-A4DA-CC73-6B6FD015A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774" y="223935"/>
            <a:ext cx="4200525" cy="1009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07D821-7A46-8ABD-FFB6-F579D6193719}"/>
              </a:ext>
            </a:extLst>
          </p:cNvPr>
          <p:cNvSpPr txBox="1"/>
          <p:nvPr/>
        </p:nvSpPr>
        <p:spPr>
          <a:xfrm>
            <a:off x="766039" y="4807763"/>
            <a:ext cx="4086375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국산마일때보다 외산마일때 승률이 낮아짐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D18EA-C37A-8933-C1A8-D2842FC1CBDD}"/>
              </a:ext>
            </a:extLst>
          </p:cNvPr>
          <p:cNvSpPr txBox="1"/>
          <p:nvPr/>
        </p:nvSpPr>
        <p:spPr>
          <a:xfrm>
            <a:off x="6159778" y="4807763"/>
            <a:ext cx="5163593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마찬가지로 국산마일때보다 외산마일때 승률이 낮아짐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8E5AF-23B7-82BD-0F54-95A12F4EC707}"/>
              </a:ext>
            </a:extLst>
          </p:cNvPr>
          <p:cNvSpPr txBox="1"/>
          <p:nvPr/>
        </p:nvSpPr>
        <p:spPr>
          <a:xfrm>
            <a:off x="229950" y="6109032"/>
            <a:ext cx="39966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따라서 가설이 타당하다고 할 수 없다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6AB82-8D63-D952-41F2-E5E40B83A1A5}"/>
              </a:ext>
            </a:extLst>
          </p:cNvPr>
          <p:cNvSpPr txBox="1"/>
          <p:nvPr/>
        </p:nvSpPr>
        <p:spPr>
          <a:xfrm>
            <a:off x="229950" y="5644645"/>
            <a:ext cx="5929828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매우 영향력이 작기 때문에 서로 모순되는 결과가 나왔다고 본다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0327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BAF1E-83C1-1783-CF1C-DE84842D6BB0}"/>
              </a:ext>
            </a:extLst>
          </p:cNvPr>
          <p:cNvSpPr txBox="1"/>
          <p:nvPr/>
        </p:nvSpPr>
        <p:spPr>
          <a:xfrm>
            <a:off x="167951" y="22393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나이가 어릴수록 승률이 높아진다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1573D-0B9C-102B-9290-DE3C0CDA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500" y="1092421"/>
            <a:ext cx="5401904" cy="32184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BDF8B6-7AAF-C3C5-02DE-824531DB3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807" y="1078803"/>
            <a:ext cx="5371427" cy="3245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EADF8-0EA9-42A6-55E3-010328C5799F}"/>
              </a:ext>
            </a:extLst>
          </p:cNvPr>
          <p:cNvSpPr txBox="1"/>
          <p:nvPr/>
        </p:nvSpPr>
        <p:spPr>
          <a:xfrm>
            <a:off x="2070568" y="4265693"/>
            <a:ext cx="205376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자신의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(hr1)&gt;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09D01-41C6-E409-DCD8-02E14BD88A1B}"/>
              </a:ext>
            </a:extLst>
          </p:cNvPr>
          <p:cNvSpPr txBox="1"/>
          <p:nvPr/>
        </p:nvSpPr>
        <p:spPr>
          <a:xfrm>
            <a:off x="8067667" y="4280187"/>
            <a:ext cx="228460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상대방의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(hr2)&gt;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A40E1-BE4E-F549-B59C-17640AEB0B8C}"/>
              </a:ext>
            </a:extLst>
          </p:cNvPr>
          <p:cNvSpPr txBox="1"/>
          <p:nvPr/>
        </p:nvSpPr>
        <p:spPr>
          <a:xfrm>
            <a:off x="766039" y="4807763"/>
            <a:ext cx="3778599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나이들수록 승률이 낮아짐을 알 수 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7A403-51C5-1C7F-449E-CF426FBD38A1}"/>
              </a:ext>
            </a:extLst>
          </p:cNvPr>
          <p:cNvSpPr txBox="1"/>
          <p:nvPr/>
        </p:nvSpPr>
        <p:spPr>
          <a:xfrm>
            <a:off x="6159778" y="4807763"/>
            <a:ext cx="4855816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마찬가지로 나이들수록 승률이 낮아짐을 알 수 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B5DC9-C66A-9141-40CE-B6DC4BF9223C}"/>
              </a:ext>
            </a:extLst>
          </p:cNvPr>
          <p:cNvSpPr txBox="1"/>
          <p:nvPr/>
        </p:nvSpPr>
        <p:spPr>
          <a:xfrm>
            <a:off x="229950" y="5644645"/>
            <a:ext cx="3360215" cy="419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왜 서로 모순되는 결과가 나왔을까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?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92335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BAF1E-83C1-1783-CF1C-DE84842D6BB0}"/>
              </a:ext>
            </a:extLst>
          </p:cNvPr>
          <p:cNvSpPr txBox="1"/>
          <p:nvPr/>
        </p:nvSpPr>
        <p:spPr>
          <a:xfrm>
            <a:off x="167951" y="22393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나이가 어릴수록 승률이 높아진다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B5DC9-C66A-9141-40CE-B6DC4BF9223C}"/>
              </a:ext>
            </a:extLst>
          </p:cNvPr>
          <p:cNvSpPr txBox="1"/>
          <p:nvPr/>
        </p:nvSpPr>
        <p:spPr>
          <a:xfrm>
            <a:off x="229950" y="727413"/>
            <a:ext cx="3360215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왜 서로 모순되는 결과가 나왔을까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?</a:t>
            </a:r>
            <a:endParaRPr lang="ko-KR" altLang="en-US" sz="16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6916A0-868A-87DA-BC1C-696EE1B84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4" y="1171575"/>
            <a:ext cx="11827949" cy="2257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0A68B6-C2C6-468D-5489-91E0059E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73" y="3429000"/>
            <a:ext cx="8555355" cy="22059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4290B1-16A2-513C-81C4-8EEFB80E5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383" y="593267"/>
            <a:ext cx="2781300" cy="2695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828909-666F-29F2-12CA-D17D110E6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383" y="3379664"/>
            <a:ext cx="2616667" cy="28860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22FF03-BA63-9C1F-89F1-A6C1E4AA4646}"/>
              </a:ext>
            </a:extLst>
          </p:cNvPr>
          <p:cNvSpPr/>
          <p:nvPr/>
        </p:nvSpPr>
        <p:spPr>
          <a:xfrm>
            <a:off x="2526236" y="1280841"/>
            <a:ext cx="6582892" cy="440558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14302-2F61-7006-CF0E-E3F0AC0C7607}"/>
              </a:ext>
            </a:extLst>
          </p:cNvPr>
          <p:cNvSpPr txBox="1"/>
          <p:nvPr/>
        </p:nvSpPr>
        <p:spPr>
          <a:xfrm>
            <a:off x="3656773" y="1697052"/>
            <a:ext cx="2749471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자신의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(hr1) | 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연령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6AAD89-A03E-11F0-B886-E81BA237E4DE}"/>
              </a:ext>
            </a:extLst>
          </p:cNvPr>
          <p:cNvSpPr txBox="1"/>
          <p:nvPr/>
        </p:nvSpPr>
        <p:spPr>
          <a:xfrm>
            <a:off x="3656773" y="3903042"/>
            <a:ext cx="2749471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상대의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(hr2) | 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연령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1E8E7-7632-C534-8AF6-CBB61ABABB5A}"/>
              </a:ext>
            </a:extLst>
          </p:cNvPr>
          <p:cNvSpPr txBox="1"/>
          <p:nvPr/>
        </p:nvSpPr>
        <p:spPr>
          <a:xfrm>
            <a:off x="229950" y="5895401"/>
            <a:ext cx="1092158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Shap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그래프로 확인해 보았을 때 상대의 말이 나이가 많을수록 승률을 올리는 요소가 더 많음을 알 수  있다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따라서 다른 접근방법이 필요하다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11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BAF1E-83C1-1783-CF1C-DE84842D6BB0}"/>
              </a:ext>
            </a:extLst>
          </p:cNvPr>
          <p:cNvSpPr txBox="1"/>
          <p:nvPr/>
        </p:nvSpPr>
        <p:spPr>
          <a:xfrm>
            <a:off x="167951" y="22393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나이가 어릴수록 승률이 높아진다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B5DC9-C66A-9141-40CE-B6DC4BF9223C}"/>
              </a:ext>
            </a:extLst>
          </p:cNvPr>
          <p:cNvSpPr txBox="1"/>
          <p:nvPr/>
        </p:nvSpPr>
        <p:spPr>
          <a:xfrm>
            <a:off x="229950" y="727413"/>
            <a:ext cx="3360215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왜 서로 모순되는 결과가 나왔을까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?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CD507-8950-7F16-2096-5237FCBA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7" y="1452465"/>
            <a:ext cx="4810125" cy="518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6DA47C-701C-E48F-0645-38E5E02E2AF5}"/>
              </a:ext>
            </a:extLst>
          </p:cNvPr>
          <p:cNvSpPr txBox="1"/>
          <p:nvPr/>
        </p:nvSpPr>
        <p:spPr>
          <a:xfrm>
            <a:off x="5772333" y="1900726"/>
            <a:ext cx="5424883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PDP interact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그래프로 확인해 보면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r>
              <a:rPr lang="ko-KR" altLang="en-US">
                <a:solidFill>
                  <a:srgbClr val="212121"/>
                </a:solidFill>
                <a:latin typeface="Roboto" panose="02000000000000000000" pitchFamily="2" charset="0"/>
              </a:rPr>
              <a:t>둘 모두 연령이 높다면 승률이 적어짐을 알 수 있다</a:t>
            </a:r>
            <a:r>
              <a:rPr lang="en-US" altLang="ko-KR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</a:p>
          <a:p>
            <a:endParaRPr lang="en-US" altLang="ko-KR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ko-KR" altLang="en-US">
                <a:solidFill>
                  <a:srgbClr val="212121"/>
                </a:solidFill>
                <a:latin typeface="Roboto" panose="02000000000000000000" pitchFamily="2" charset="0"/>
              </a:rPr>
              <a:t>따라서 단순히 연령이 높고 낮음이 문제가 아니라</a:t>
            </a:r>
            <a:endParaRPr lang="en-US" altLang="ko-KR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ko-KR" altLang="en-US"/>
              <a:t>자신과 상대편의 연령 모두가 중요함을 알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</a:t>
            </a:r>
            <a:r>
              <a:rPr lang="ko-KR" altLang="en-US" sz="1800"/>
              <a:t>두 그래프 모두 영향력이 큰 편이</a:t>
            </a:r>
            <a:br>
              <a:rPr lang="en-US" altLang="ko-KR" sz="1800"/>
            </a:br>
            <a:r>
              <a:rPr lang="ko-KR" altLang="en-US"/>
              <a:t>아닌 것도 주의해야 할 점이다</a:t>
            </a:r>
            <a:r>
              <a:rPr lang="en-US" altLang="ko-KR"/>
              <a:t>.</a:t>
            </a:r>
          </a:p>
          <a:p>
            <a:endParaRPr lang="en-US" altLang="ko-KR" sz="1800"/>
          </a:p>
          <a:p>
            <a:r>
              <a:rPr lang="ko-KR" altLang="en-US" sz="1800"/>
              <a:t>종합하여 고려할 때 가설이 타당하다고 볼 수 없다</a:t>
            </a:r>
            <a:r>
              <a:rPr lang="en-US" altLang="ko-KR" sz="1800"/>
              <a:t>.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0124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6E278-F1DB-03DE-1D9F-078FC8BDCC70}"/>
              </a:ext>
            </a:extLst>
          </p:cNvPr>
          <p:cNvSpPr txBox="1"/>
          <p:nvPr/>
        </p:nvSpPr>
        <p:spPr>
          <a:xfrm>
            <a:off x="167951" y="223935"/>
            <a:ext cx="760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품평회에서 좋은 성적을 얻을수록</a:t>
            </a:r>
            <a:r>
              <a:rPr lang="en-US" altLang="ko-KR"/>
              <a:t>(</a:t>
            </a:r>
            <a:r>
              <a:rPr lang="ko-KR" altLang="en-US"/>
              <a:t>등급이 높을수록</a:t>
            </a:r>
            <a:r>
              <a:rPr lang="en-US" altLang="ko-KR"/>
              <a:t>) </a:t>
            </a:r>
            <a:r>
              <a:rPr lang="ko-KR" altLang="en-US"/>
              <a:t>승률이 높아진다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B774A8-4C8A-0E83-F9DF-148C836DE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500" y="1146788"/>
            <a:ext cx="5401904" cy="3109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194B1E-323F-9F56-F9FF-A1F1CD95D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806" y="1136524"/>
            <a:ext cx="5371429" cy="3130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DC134-AC9A-A5A7-85EC-7740FF417F5C}"/>
              </a:ext>
            </a:extLst>
          </p:cNvPr>
          <p:cNvSpPr txBox="1"/>
          <p:nvPr/>
        </p:nvSpPr>
        <p:spPr>
          <a:xfrm>
            <a:off x="2070568" y="4265693"/>
            <a:ext cx="205376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자신의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(hr1)&gt;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F6278-50F8-6541-07E6-EA0A48EE922E}"/>
              </a:ext>
            </a:extLst>
          </p:cNvPr>
          <p:cNvSpPr txBox="1"/>
          <p:nvPr/>
        </p:nvSpPr>
        <p:spPr>
          <a:xfrm>
            <a:off x="8067667" y="4280187"/>
            <a:ext cx="228460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&lt;</a:t>
            </a:r>
            <a:r>
              <a:rPr lang="ko-KR" altLang="en-US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상대방의 말</a:t>
            </a:r>
            <a:r>
              <a:rPr lang="en-US" altLang="ko-KR" b="1">
                <a:ln w="9525">
                  <a:solidFill>
                    <a:schemeClr val="bg2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(hr2)&gt;</a:t>
            </a:r>
            <a:endParaRPr lang="ko-KR" altLang="en-US" b="1">
              <a:ln w="9525">
                <a:solidFill>
                  <a:schemeClr val="bg2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19B05-110E-0AAC-D647-D877C0D6AB34}"/>
              </a:ext>
            </a:extLst>
          </p:cNvPr>
          <p:cNvSpPr txBox="1"/>
          <p:nvPr/>
        </p:nvSpPr>
        <p:spPr>
          <a:xfrm>
            <a:off x="766039" y="4807763"/>
            <a:ext cx="4690708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등급이 낮을수록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숫자가 클수록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승률이 낮아진다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3B1D6-17CC-20FF-F117-DD188665F0D3}"/>
              </a:ext>
            </a:extLst>
          </p:cNvPr>
          <p:cNvSpPr txBox="1"/>
          <p:nvPr/>
        </p:nvSpPr>
        <p:spPr>
          <a:xfrm>
            <a:off x="6159778" y="4807763"/>
            <a:ext cx="4690708" cy="4192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등급이 낮을수록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숫자가 클수록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승률이 높아진다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E38D3-7C0A-E301-F643-06A27F7D74FD}"/>
              </a:ext>
            </a:extLst>
          </p:cNvPr>
          <p:cNvSpPr txBox="1"/>
          <p:nvPr/>
        </p:nvSpPr>
        <p:spPr>
          <a:xfrm>
            <a:off x="229950" y="5644645"/>
            <a:ext cx="7010574" cy="11526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등급은 앞서 다른 </a:t>
            </a:r>
            <a:r>
              <a:rPr lang="en-US" altLang="ko-KR" sz="1600"/>
              <a:t>feature</a:t>
            </a:r>
            <a:r>
              <a:rPr lang="ko-KR" altLang="en-US" sz="1600"/>
              <a:t>에 비해 영향력이 매우 크고 뚜렷함을 알 수 있다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두 그래프를 종합하면 등급이 높을수록 승률이 높아진다고 할 수 있다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따라서 가설이 옳다고 할 수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32996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DB68C-5DC0-0008-49CC-51AFF3F7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78" y="219075"/>
            <a:ext cx="5248275" cy="6419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C2870-BD23-F765-AB20-1A878E1B890A}"/>
              </a:ext>
            </a:extLst>
          </p:cNvPr>
          <p:cNvSpPr txBox="1"/>
          <p:nvPr/>
        </p:nvSpPr>
        <p:spPr>
          <a:xfrm>
            <a:off x="5831633" y="464152"/>
            <a:ext cx="648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수득 상금이 승률 예측에 가장 큰 영향을 끼친다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hr1</a:t>
            </a:r>
            <a:r>
              <a:rPr lang="ko-KR" altLang="en-US"/>
              <a:t>의 수득상금 특성값이 클수록 승률이 커지고</a:t>
            </a:r>
            <a:br>
              <a:rPr lang="en-US" altLang="ko-KR"/>
            </a:br>
            <a:r>
              <a:rPr lang="en-US" altLang="ko-KR"/>
              <a:t>hr2</a:t>
            </a:r>
            <a:r>
              <a:rPr lang="ko-KR" altLang="en-US"/>
              <a:t>의 수득상금 특성값이 작을수록 승률이 커진다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영향이 큰 </a:t>
            </a:r>
            <a:r>
              <a:rPr lang="en-US" altLang="ko-KR"/>
              <a:t>feature</a:t>
            </a:r>
            <a:r>
              <a:rPr lang="ko-KR" altLang="en-US"/>
              <a:t>일수록 </a:t>
            </a:r>
            <a:r>
              <a:rPr lang="en-US" altLang="ko-KR"/>
              <a:t>hr1</a:t>
            </a:r>
            <a:r>
              <a:rPr lang="ko-KR" altLang="en-US"/>
              <a:t>과 </a:t>
            </a:r>
            <a:r>
              <a:rPr lang="en-US" altLang="ko-KR"/>
              <a:t>hr2</a:t>
            </a:r>
            <a:r>
              <a:rPr lang="ko-KR" altLang="en-US"/>
              <a:t>의 영향이 </a:t>
            </a:r>
            <a:br>
              <a:rPr lang="en-US" altLang="ko-KR"/>
            </a:br>
            <a:r>
              <a:rPr lang="ko-KR" altLang="en-US"/>
              <a:t>반대되는 모습을 보인다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앞서 여러 그래프에서도 알 수 있듯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hr1,</a:t>
            </a:r>
            <a:r>
              <a:rPr lang="ko-KR" altLang="en-US"/>
              <a:t> </a:t>
            </a:r>
            <a:r>
              <a:rPr lang="en-US" altLang="ko-KR"/>
              <a:t>hr2</a:t>
            </a:r>
            <a:r>
              <a:rPr lang="ko-KR" altLang="en-US"/>
              <a:t>가 공유하는 경기 자체의 </a:t>
            </a:r>
            <a:r>
              <a:rPr lang="en-US" altLang="ko-KR"/>
              <a:t>feature</a:t>
            </a:r>
            <a:r>
              <a:rPr lang="ko-KR" altLang="en-US"/>
              <a:t>은 영향력이 적다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또한 경주마에 대한 </a:t>
            </a:r>
            <a:r>
              <a:rPr lang="en-US" altLang="ko-KR"/>
              <a:t>feature</a:t>
            </a:r>
            <a:r>
              <a:rPr lang="ko-KR" altLang="en-US"/>
              <a:t>가 가장 중요하고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기수에 대한 </a:t>
            </a:r>
            <a:r>
              <a:rPr lang="en-US" altLang="ko-KR"/>
              <a:t>feature</a:t>
            </a:r>
            <a:r>
              <a:rPr lang="ko-KR" altLang="en-US"/>
              <a:t>가 그 다음으로 중요하다</a:t>
            </a:r>
            <a:r>
              <a:rPr lang="en-US" altLang="ko-KR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806525-092F-685D-16D0-E12A717E504A}"/>
              </a:ext>
            </a:extLst>
          </p:cNvPr>
          <p:cNvSpPr/>
          <p:nvPr/>
        </p:nvSpPr>
        <p:spPr>
          <a:xfrm>
            <a:off x="719333" y="422424"/>
            <a:ext cx="4589785" cy="60394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11011D-A2FE-9206-5749-1404D749D4DB}"/>
              </a:ext>
            </a:extLst>
          </p:cNvPr>
          <p:cNvSpPr/>
          <p:nvPr/>
        </p:nvSpPr>
        <p:spPr>
          <a:xfrm>
            <a:off x="719333" y="1313690"/>
            <a:ext cx="4589785" cy="28184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80F91-DEDF-60D3-FBEB-D14513F91114}"/>
              </a:ext>
            </a:extLst>
          </p:cNvPr>
          <p:cNvSpPr/>
          <p:nvPr/>
        </p:nvSpPr>
        <p:spPr>
          <a:xfrm>
            <a:off x="719333" y="1882859"/>
            <a:ext cx="4589785" cy="28184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56223-F46D-9A6C-6941-848BB30903E2}"/>
              </a:ext>
            </a:extLst>
          </p:cNvPr>
          <p:cNvSpPr/>
          <p:nvPr/>
        </p:nvSpPr>
        <p:spPr>
          <a:xfrm>
            <a:off x="719333" y="1026367"/>
            <a:ext cx="4589785" cy="28184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43BCB-3936-B80A-902F-FE15EC4191E5}"/>
              </a:ext>
            </a:extLst>
          </p:cNvPr>
          <p:cNvSpPr/>
          <p:nvPr/>
        </p:nvSpPr>
        <p:spPr>
          <a:xfrm>
            <a:off x="719333" y="2696548"/>
            <a:ext cx="4589785" cy="28184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9E5D6F-5E37-5AA8-A406-755B9398C05B}"/>
              </a:ext>
            </a:extLst>
          </p:cNvPr>
          <p:cNvSpPr/>
          <p:nvPr/>
        </p:nvSpPr>
        <p:spPr>
          <a:xfrm>
            <a:off x="719333" y="1595536"/>
            <a:ext cx="4589785" cy="28184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F1817B-617F-7D73-0B8D-4C89D09D920E}"/>
              </a:ext>
            </a:extLst>
          </p:cNvPr>
          <p:cNvSpPr/>
          <p:nvPr/>
        </p:nvSpPr>
        <p:spPr>
          <a:xfrm>
            <a:off x="719333" y="3288579"/>
            <a:ext cx="4589785" cy="28184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484821-950A-96A7-312A-A98B387EBD8D}"/>
              </a:ext>
            </a:extLst>
          </p:cNvPr>
          <p:cNvSpPr/>
          <p:nvPr/>
        </p:nvSpPr>
        <p:spPr>
          <a:xfrm>
            <a:off x="719333" y="2167598"/>
            <a:ext cx="4589785" cy="28184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8522A-2AAD-42C0-36E5-24F40BADF953}"/>
              </a:ext>
            </a:extLst>
          </p:cNvPr>
          <p:cNvSpPr/>
          <p:nvPr/>
        </p:nvSpPr>
        <p:spPr>
          <a:xfrm>
            <a:off x="719333" y="2449311"/>
            <a:ext cx="4589785" cy="28184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E5FD3A-7B44-E86B-0B77-AB05DB750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085" y="4191000"/>
            <a:ext cx="2781300" cy="2447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1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C28D9-AF96-FCBD-2753-4EF36F78E28B}"/>
              </a:ext>
            </a:extLst>
          </p:cNvPr>
          <p:cNvSpPr txBox="1"/>
          <p:nvPr/>
        </p:nvSpPr>
        <p:spPr>
          <a:xfrm>
            <a:off x="167951" y="2239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인사이트 도출</a:t>
            </a:r>
            <a:r>
              <a:rPr lang="en-US" altLang="ko-KR"/>
              <a:t>(</a:t>
            </a:r>
            <a:r>
              <a:rPr lang="ko-KR" altLang="en-US"/>
              <a:t>결론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17F3D-CE35-5CD1-3B93-3AEB2A1BC603}"/>
              </a:ext>
            </a:extLst>
          </p:cNvPr>
          <p:cNvSpPr txBox="1"/>
          <p:nvPr/>
        </p:nvSpPr>
        <p:spPr>
          <a:xfrm>
            <a:off x="1026367" y="1184988"/>
            <a:ext cx="9081332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/>
              <a:t>경마에서 이기기 위해서는 경주마의 체중</a:t>
            </a:r>
            <a:r>
              <a:rPr lang="en-US" altLang="ko-KR"/>
              <a:t>, 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출생지</a:t>
            </a:r>
            <a:r>
              <a:rPr lang="en-US" altLang="ko-KR"/>
              <a:t>, </a:t>
            </a:r>
            <a:r>
              <a:rPr lang="ko-KR" altLang="en-US"/>
              <a:t>나이는 중요하지 않다</a:t>
            </a:r>
            <a:r>
              <a:rPr lang="en-US" altLang="ko-KR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/>
              <a:t>기수의 실력이나 조교사의 능력 또한 그다지 중요하지 않다</a:t>
            </a:r>
            <a:r>
              <a:rPr lang="en-US" altLang="ko-KR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/>
              <a:t>경주마의 이전 경력</a:t>
            </a:r>
            <a:r>
              <a:rPr lang="en-US" altLang="ko-KR"/>
              <a:t>(</a:t>
            </a:r>
            <a:r>
              <a:rPr lang="ko-KR" altLang="en-US"/>
              <a:t>총 수득상금</a:t>
            </a:r>
            <a:r>
              <a:rPr lang="en-US" altLang="ko-KR"/>
              <a:t>, </a:t>
            </a:r>
            <a:r>
              <a:rPr lang="ko-KR" altLang="en-US"/>
              <a:t>등급과 레이팅</a:t>
            </a:r>
            <a:r>
              <a:rPr lang="en-US" altLang="ko-KR"/>
              <a:t>, </a:t>
            </a:r>
            <a:r>
              <a:rPr lang="ko-KR" altLang="en-US"/>
              <a:t>우승횟수</a:t>
            </a:r>
            <a:r>
              <a:rPr lang="en-US" altLang="ko-KR"/>
              <a:t>)</a:t>
            </a:r>
            <a:r>
              <a:rPr lang="ko-KR" altLang="en-US"/>
              <a:t>이 가장 중요한 요소이다</a:t>
            </a:r>
            <a:r>
              <a:rPr lang="en-US" altLang="ko-KR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/>
              <a:t>따라서 앱의 이용자에게는 경주마의 경력에 대한 정보를 중점으로 알리는 것이 좋다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29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C28D9-AF96-FCBD-2753-4EF36F78E28B}"/>
              </a:ext>
            </a:extLst>
          </p:cNvPr>
          <p:cNvSpPr txBox="1"/>
          <p:nvPr/>
        </p:nvSpPr>
        <p:spPr>
          <a:xfrm>
            <a:off x="167951" y="223935"/>
            <a:ext cx="433804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모델 학습 결과 한계점과 추후 개선사항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22D7B-179E-0603-384D-2EB7BF1604AB}"/>
              </a:ext>
            </a:extLst>
          </p:cNvPr>
          <p:cNvSpPr txBox="1"/>
          <p:nvPr/>
        </p:nvSpPr>
        <p:spPr>
          <a:xfrm>
            <a:off x="1017037" y="1362269"/>
            <a:ext cx="8127546" cy="128528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정확도가 </a:t>
            </a:r>
            <a:r>
              <a:rPr lang="en-US" altLang="ko-KR"/>
              <a:t>0.7</a:t>
            </a:r>
            <a:r>
              <a:rPr lang="ko-KR" altLang="en-US"/>
              <a:t>정도라 높은 편이 아님이 한계라고 생각된다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초기에 과적합을 막는 것만 너무 중시한 나머지 과소적합의 위험성이 있었다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파라미터 조정을 좀더 능숙하게 다룰 수 있다면 좋을 것 같다</a:t>
            </a:r>
            <a:r>
              <a:rPr lang="en-US" altLang="ko-KR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C8256-BE0E-EE94-47A9-9E2F5BF2701C}"/>
              </a:ext>
            </a:extLst>
          </p:cNvPr>
          <p:cNvSpPr txBox="1"/>
          <p:nvPr/>
        </p:nvSpPr>
        <p:spPr>
          <a:xfrm>
            <a:off x="1017037" y="2864498"/>
            <a:ext cx="9578263" cy="128528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RandomizedCV</a:t>
            </a:r>
            <a:r>
              <a:rPr lang="ko-KR" altLang="en-US"/>
              <a:t>의 </a:t>
            </a:r>
            <a:r>
              <a:rPr lang="en-US" altLang="ko-KR"/>
              <a:t>cv</a:t>
            </a:r>
            <a:r>
              <a:rPr lang="ko-KR" altLang="en-US"/>
              <a:t>도 시간이 충분하다면 좀더 늘림으로서 정확도의 향상을 노려볼만하다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날짜가 변수로 들어가는 만큼 </a:t>
            </a:r>
            <a:br>
              <a:rPr lang="en-US" altLang="ko-KR"/>
            </a:br>
            <a:r>
              <a:rPr lang="ko-KR" altLang="en-US"/>
              <a:t>추후에는 시계열 방법도 적용함으로서 개선할 수 있을 듯하다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8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4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E45857-A438-E7E1-0783-8580D533E06F}"/>
              </a:ext>
            </a:extLst>
          </p:cNvPr>
          <p:cNvSpPr txBox="1"/>
          <p:nvPr/>
        </p:nvSpPr>
        <p:spPr>
          <a:xfrm>
            <a:off x="749030" y="379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9A523-CD2B-93C7-C796-7DA1587044AA}"/>
              </a:ext>
            </a:extLst>
          </p:cNvPr>
          <p:cNvSpPr txBox="1"/>
          <p:nvPr/>
        </p:nvSpPr>
        <p:spPr>
          <a:xfrm>
            <a:off x="821094" y="1073020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등수를 예측할 수 있는 </a:t>
            </a:r>
            <a:r>
              <a:rPr lang="ko-KR" altLang="en-US" err="1"/>
              <a:t>머신러닝</a:t>
            </a:r>
            <a:r>
              <a:rPr lang="ko-KR" altLang="en-US"/>
              <a:t> 모델학습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75354-9B5D-E3A9-D565-2D09BE397E22}"/>
              </a:ext>
            </a:extLst>
          </p:cNvPr>
          <p:cNvSpPr txBox="1"/>
          <p:nvPr/>
        </p:nvSpPr>
        <p:spPr>
          <a:xfrm>
            <a:off x="821094" y="1636749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경마에서 승률이 높은 말의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DD1D3-A2EE-5423-CF81-3ADC05A4EA54}"/>
              </a:ext>
            </a:extLst>
          </p:cNvPr>
          <p:cNvSpPr txBox="1"/>
          <p:nvPr/>
        </p:nvSpPr>
        <p:spPr>
          <a:xfrm>
            <a:off x="749030" y="23233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65644-5F8D-DFBD-96CC-BA506F1F9192}"/>
              </a:ext>
            </a:extLst>
          </p:cNvPr>
          <p:cNvSpPr txBox="1"/>
          <p:nvPr/>
        </p:nvSpPr>
        <p:spPr>
          <a:xfrm>
            <a:off x="932236" y="2809669"/>
            <a:ext cx="6723315" cy="189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>
                <a:effectLst/>
                <a:latin typeface="Roboto" panose="02000000000000000000" pitchFamily="2" charset="0"/>
              </a:rPr>
              <a:t>경주마의 체중이 가벼울수록 승률이 높아진다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>
                <a:effectLst/>
                <a:latin typeface="Roboto" panose="02000000000000000000" pitchFamily="2" charset="0"/>
              </a:rPr>
              <a:t>수컷인 경우 암말과 거세한 말에 비해 승률이 높아진다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>
                <a:effectLst/>
                <a:latin typeface="Roboto" panose="02000000000000000000" pitchFamily="2" charset="0"/>
              </a:rPr>
              <a:t>국산마보다 </a:t>
            </a:r>
            <a:r>
              <a:rPr lang="ko-KR" altLang="en-US" sz="1600" b="0" i="0" err="1">
                <a:effectLst/>
                <a:latin typeface="Roboto" panose="02000000000000000000" pitchFamily="2" charset="0"/>
              </a:rPr>
              <a:t>외산마가</a:t>
            </a:r>
            <a:r>
              <a:rPr lang="ko-KR" altLang="en-US" sz="1600" b="0" i="0">
                <a:effectLst/>
                <a:latin typeface="Roboto" panose="02000000000000000000" pitchFamily="2" charset="0"/>
              </a:rPr>
              <a:t> 더 승률이 높다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>
                <a:effectLst/>
                <a:latin typeface="Roboto" panose="02000000000000000000" pitchFamily="2" charset="0"/>
              </a:rPr>
              <a:t>나이가 어릴수록 승률이 높아진다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>
                <a:effectLst/>
                <a:latin typeface="Roboto" panose="02000000000000000000" pitchFamily="2" charset="0"/>
              </a:rPr>
              <a:t>품평회에서 좋은 성적을 얻을수록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(</a:t>
            </a:r>
            <a:r>
              <a:rPr lang="ko-KR" altLang="en-US" sz="1600" b="0" i="0">
                <a:effectLst/>
                <a:latin typeface="Roboto" panose="02000000000000000000" pitchFamily="2" charset="0"/>
              </a:rPr>
              <a:t>등급이 높을수록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)</a:t>
            </a:r>
            <a:r>
              <a:rPr lang="ko-KR" altLang="en-US" sz="1600" b="0" i="0">
                <a:effectLst/>
                <a:latin typeface="Roboto" panose="02000000000000000000" pitchFamily="2" charset="0"/>
              </a:rPr>
              <a:t> 승률이 높아진다</a:t>
            </a:r>
            <a:r>
              <a:rPr lang="en-US" altLang="ko-KR" sz="1600" b="0" i="0"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3076" name="Picture 4" descr="83 Clip Art Of A Two Horses Illustrations &amp; Clip Art - iStock">
            <a:extLst>
              <a:ext uri="{FF2B5EF4-FFF2-40B4-BE49-F238E27FC236}">
                <a16:creationId xmlns:a16="http://schemas.microsoft.com/office/drawing/2014/main" id="{445CEE43-80C4-23E6-894F-9E832982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23" y="2507988"/>
            <a:ext cx="3503068" cy="24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0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C25D3-5CAE-7CE5-F840-96C2B5E71AF0}"/>
              </a:ext>
            </a:extLst>
          </p:cNvPr>
          <p:cNvSpPr txBox="1"/>
          <p:nvPr/>
        </p:nvSpPr>
        <p:spPr>
          <a:xfrm>
            <a:off x="554477" y="330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출처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09677-8C9C-06F9-A616-BDF499AC7DC9}"/>
              </a:ext>
            </a:extLst>
          </p:cNvPr>
          <p:cNvSpPr txBox="1"/>
          <p:nvPr/>
        </p:nvSpPr>
        <p:spPr>
          <a:xfrm>
            <a:off x="554477" y="1060315"/>
            <a:ext cx="667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본 모델의 데이터는 한국마사회에서 발표한 자료에 기초합니다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1B340-2A30-B741-E4C6-BF874F21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0" y="2003927"/>
            <a:ext cx="5845397" cy="17968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1D7BB-6DF7-F45C-280C-7D3D46684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29"/>
          <a:stretch/>
        </p:blipFill>
        <p:spPr>
          <a:xfrm>
            <a:off x="6176265" y="1832793"/>
            <a:ext cx="5889403" cy="1968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7B133-855A-6C1D-F3BA-51DE3247DD67}"/>
              </a:ext>
            </a:extLst>
          </p:cNvPr>
          <p:cNvSpPr txBox="1"/>
          <p:nvPr/>
        </p:nvSpPr>
        <p:spPr>
          <a:xfrm>
            <a:off x="170340" y="171789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경주마 프로필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CC2A2-D73B-F379-C846-344C6A30D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" y="4203964"/>
            <a:ext cx="5838063" cy="18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8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FDD6B-91CC-C86A-B5DE-9ED700BEE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8" y="594254"/>
            <a:ext cx="7490460" cy="153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9CEBA-6558-987E-F105-75897B08A986}"/>
              </a:ext>
            </a:extLst>
          </p:cNvPr>
          <p:cNvSpPr txBox="1"/>
          <p:nvPr/>
        </p:nvSpPr>
        <p:spPr>
          <a:xfrm>
            <a:off x="347488" y="2227634"/>
            <a:ext cx="938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경주마가 참가한 경기에 대한 정보와 상금</a:t>
            </a:r>
            <a:r>
              <a:rPr lang="en-US" altLang="ko-KR"/>
              <a:t>, </a:t>
            </a:r>
            <a:r>
              <a:rPr lang="ko-KR" altLang="en-US"/>
              <a:t>순위 등을 알 수 있다</a:t>
            </a:r>
            <a:r>
              <a:rPr lang="en-US" altLang="ko-KR"/>
              <a:t>.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shape : (837688, 63)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9EA53-2A76-E301-5211-A9B4FB94662C}"/>
              </a:ext>
            </a:extLst>
          </p:cNvPr>
          <p:cNvSpPr txBox="1"/>
          <p:nvPr/>
        </p:nvSpPr>
        <p:spPr>
          <a:xfrm>
            <a:off x="347488" y="224922"/>
            <a:ext cx="384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경주성적정보 </a:t>
            </a:r>
            <a:r>
              <a:rPr lang="en-US" altLang="ko-KR"/>
              <a:t>from </a:t>
            </a:r>
            <a:r>
              <a:rPr lang="ko-KR" altLang="en-US" err="1"/>
              <a:t>공공데이터포털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A001C9-1C5B-04E8-49DF-DBFCD774BABA}"/>
              </a:ext>
            </a:extLst>
          </p:cNvPr>
          <p:cNvGrpSpPr/>
          <p:nvPr/>
        </p:nvGrpSpPr>
        <p:grpSpPr>
          <a:xfrm>
            <a:off x="439925" y="3130598"/>
            <a:ext cx="1244251" cy="1177047"/>
            <a:chOff x="439925" y="2791838"/>
            <a:chExt cx="1244251" cy="117704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DBEACB-C00A-E930-360B-9D4AF0D0473A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B025AC-6847-6C02-4A58-93895BFB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98928B-5CC8-82A3-4D97-35C10B25C626}"/>
                </a:ext>
              </a:extLst>
            </p:cNvPr>
            <p:cNvSpPr txBox="1"/>
            <p:nvPr/>
          </p:nvSpPr>
          <p:spPr>
            <a:xfrm>
              <a:off x="439925" y="2818846"/>
              <a:ext cx="12442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>
                  <a:solidFill>
                    <a:schemeClr val="bg1"/>
                  </a:solidFill>
                </a:rPr>
                <a:t>경주마 프로필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4754F0-1B4B-B4A2-0C23-B35188432B72}"/>
              </a:ext>
            </a:extLst>
          </p:cNvPr>
          <p:cNvGrpSpPr/>
          <p:nvPr/>
        </p:nvGrpSpPr>
        <p:grpSpPr>
          <a:xfrm>
            <a:off x="2602411" y="3130598"/>
            <a:ext cx="1204049" cy="1177047"/>
            <a:chOff x="439925" y="2791838"/>
            <a:chExt cx="1204049" cy="117704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2860CE-C1D0-7B09-D0E9-3AC40830657C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CBFD2F-3771-EBDC-8E7A-5C6F89924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F33168-CB2F-9054-8226-C234191153A4}"/>
                </a:ext>
              </a:extLst>
            </p:cNvPr>
            <p:cNvSpPr txBox="1"/>
            <p:nvPr/>
          </p:nvSpPr>
          <p:spPr>
            <a:xfrm>
              <a:off x="439925" y="2818846"/>
              <a:ext cx="11368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>
                  <a:solidFill>
                    <a:schemeClr val="bg1"/>
                  </a:solidFill>
                </a:rPr>
                <a:t> 기수 프로필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6D9EE9-5DDF-C816-37E0-C422889CE4B5}"/>
              </a:ext>
            </a:extLst>
          </p:cNvPr>
          <p:cNvGrpSpPr/>
          <p:nvPr/>
        </p:nvGrpSpPr>
        <p:grpSpPr>
          <a:xfrm>
            <a:off x="4744156" y="3130598"/>
            <a:ext cx="1244251" cy="1177047"/>
            <a:chOff x="439925" y="2791838"/>
            <a:chExt cx="1244251" cy="1177047"/>
          </a:xfrm>
          <a:solidFill>
            <a:schemeClr val="accent6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1A16E3-8028-4F69-1D0D-B85254BD8416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F355301-8791-06C3-627B-4F52BEE3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06CF95-3EC4-C454-A529-603302CDFCFA}"/>
                </a:ext>
              </a:extLst>
            </p:cNvPr>
            <p:cNvSpPr txBox="1"/>
            <p:nvPr/>
          </p:nvSpPr>
          <p:spPr>
            <a:xfrm>
              <a:off x="439925" y="2818846"/>
              <a:ext cx="12442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 err="1">
                  <a:solidFill>
                    <a:schemeClr val="bg1"/>
                  </a:solidFill>
                </a:rPr>
                <a:t>조교사</a:t>
              </a:r>
              <a:r>
                <a:rPr lang="ko-KR" altLang="en-US" sz="1300" b="1">
                  <a:solidFill>
                    <a:schemeClr val="bg1"/>
                  </a:solidFill>
                </a:rPr>
                <a:t> 프로필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4C3F3-303D-F8E8-338B-FEBE4B5DB909}"/>
              </a:ext>
            </a:extLst>
          </p:cNvPr>
          <p:cNvGrpSpPr/>
          <p:nvPr/>
        </p:nvGrpSpPr>
        <p:grpSpPr>
          <a:xfrm>
            <a:off x="6772915" y="2818846"/>
            <a:ext cx="1974779" cy="1795166"/>
            <a:chOff x="486383" y="2791838"/>
            <a:chExt cx="1294815" cy="1177047"/>
          </a:xfrm>
          <a:solidFill>
            <a:schemeClr val="accent6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214209-FBEB-C67C-B852-C7C68E26E663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6AECE8-B41C-5954-560A-802447A6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EE62FD-0ABA-492B-A99C-CAD5084A98F8}"/>
                </a:ext>
              </a:extLst>
            </p:cNvPr>
            <p:cNvSpPr txBox="1"/>
            <p:nvPr/>
          </p:nvSpPr>
          <p:spPr>
            <a:xfrm>
              <a:off x="649967" y="2850714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>
                  <a:solidFill>
                    <a:schemeClr val="bg1"/>
                  </a:solidFill>
                </a:rPr>
                <a:t>경주성적정보</a:t>
              </a:r>
            </a:p>
          </p:txBody>
        </p:sp>
      </p:grpSp>
      <p:sp>
        <p:nvSpPr>
          <p:cNvPr id="26" name="십자형 25">
            <a:extLst>
              <a:ext uri="{FF2B5EF4-FFF2-40B4-BE49-F238E27FC236}">
                <a16:creationId xmlns:a16="http://schemas.microsoft.com/office/drawing/2014/main" id="{1C68BEFA-4093-0232-BEA0-992C3A3FC1C8}"/>
              </a:ext>
            </a:extLst>
          </p:cNvPr>
          <p:cNvSpPr/>
          <p:nvPr/>
        </p:nvSpPr>
        <p:spPr>
          <a:xfrm>
            <a:off x="1877413" y="3408982"/>
            <a:ext cx="501052" cy="497934"/>
          </a:xfrm>
          <a:prstGeom prst="plus">
            <a:avLst>
              <a:gd name="adj" fmla="val 38675"/>
            </a:avLst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F7109E98-9FA9-CE08-792E-30055564BFFF}"/>
              </a:ext>
            </a:extLst>
          </p:cNvPr>
          <p:cNvSpPr/>
          <p:nvPr/>
        </p:nvSpPr>
        <p:spPr>
          <a:xfrm>
            <a:off x="4030978" y="3395899"/>
            <a:ext cx="501052" cy="497934"/>
          </a:xfrm>
          <a:prstGeom prst="plus">
            <a:avLst>
              <a:gd name="adj" fmla="val 38675"/>
            </a:avLst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3AA63ECA-206B-F08F-D100-F584D28E31CD}"/>
              </a:ext>
            </a:extLst>
          </p:cNvPr>
          <p:cNvSpPr/>
          <p:nvPr/>
        </p:nvSpPr>
        <p:spPr>
          <a:xfrm>
            <a:off x="6138678" y="3380361"/>
            <a:ext cx="501052" cy="497934"/>
          </a:xfrm>
          <a:prstGeom prst="plus">
            <a:avLst>
              <a:gd name="adj" fmla="val 38675"/>
            </a:avLst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ADFC82-B523-B178-BD22-0A5544295DFF}"/>
              </a:ext>
            </a:extLst>
          </p:cNvPr>
          <p:cNvSpPr/>
          <p:nvPr/>
        </p:nvSpPr>
        <p:spPr>
          <a:xfrm>
            <a:off x="8891081" y="3864783"/>
            <a:ext cx="652050" cy="1283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ED4948-7C11-C385-3D5C-5DD2019ADEF1}"/>
              </a:ext>
            </a:extLst>
          </p:cNvPr>
          <p:cNvSpPr/>
          <p:nvPr/>
        </p:nvSpPr>
        <p:spPr>
          <a:xfrm>
            <a:off x="8891081" y="4137157"/>
            <a:ext cx="652050" cy="1283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4943B3-D47C-10BE-9229-62521368C8F6}"/>
              </a:ext>
            </a:extLst>
          </p:cNvPr>
          <p:cNvSpPr txBox="1"/>
          <p:nvPr/>
        </p:nvSpPr>
        <p:spPr>
          <a:xfrm>
            <a:off x="4587938" y="47038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경주마</a:t>
            </a:r>
            <a:r>
              <a:rPr lang="en-US" altLang="ko-KR"/>
              <a:t>+</a:t>
            </a:r>
            <a:r>
              <a:rPr lang="ko-KR" altLang="en-US"/>
              <a:t>기수</a:t>
            </a:r>
            <a:r>
              <a:rPr lang="en-US" altLang="ko-KR"/>
              <a:t>+</a:t>
            </a:r>
            <a:r>
              <a:rPr lang="ko-KR" altLang="en-US" err="1"/>
              <a:t>조교사</a:t>
            </a:r>
            <a:r>
              <a:rPr lang="en-US" altLang="ko-KR"/>
              <a:t>+</a:t>
            </a:r>
            <a:r>
              <a:rPr lang="ko-KR" altLang="en-US"/>
              <a:t>경주</a:t>
            </a:r>
            <a:r>
              <a:rPr lang="en-US" altLang="ko-KR"/>
              <a:t>+</a:t>
            </a:r>
            <a:r>
              <a:rPr lang="ko-KR" altLang="en-US"/>
              <a:t>순위에 대한 데이터 </a:t>
            </a:r>
            <a:r>
              <a:rPr lang="en-US" altLang="ko-KR"/>
              <a:t>: </a:t>
            </a:r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5CF0A2F-9EED-7832-84B7-B7BC2EFE6573}"/>
              </a:ext>
            </a:extLst>
          </p:cNvPr>
          <p:cNvGrpSpPr/>
          <p:nvPr/>
        </p:nvGrpSpPr>
        <p:grpSpPr>
          <a:xfrm>
            <a:off x="9977553" y="3465282"/>
            <a:ext cx="1765493" cy="1795166"/>
            <a:chOff x="486383" y="2791838"/>
            <a:chExt cx="1157591" cy="1177047"/>
          </a:xfrm>
          <a:solidFill>
            <a:schemeClr val="accent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66898AA-B70E-89BE-AF50-2323A429DCB1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A302D11-2952-ED40-A206-74D7F1321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D99E92-D946-27DD-74BA-96A52C50F04C}"/>
                </a:ext>
              </a:extLst>
            </p:cNvPr>
            <p:cNvSpPr txBox="1"/>
            <p:nvPr/>
          </p:nvSpPr>
          <p:spPr>
            <a:xfrm>
              <a:off x="512743" y="2845561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err="1">
                  <a:solidFill>
                    <a:schemeClr val="bg1"/>
                  </a:solidFill>
                </a:rPr>
                <a:t>RaceDetailResult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38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0C5F0B3-04EA-BBF3-8615-0B6593576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08751"/>
              </p:ext>
            </p:extLst>
          </p:nvPr>
        </p:nvGraphicFramePr>
        <p:xfrm>
          <a:off x="551070" y="789240"/>
          <a:ext cx="273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340230395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3414827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49951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마명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3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                                                                                                                                                                                                    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76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34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5378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28860C-2AD8-58E1-8608-2645A52AB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783031"/>
              </p:ext>
            </p:extLst>
          </p:nvPr>
        </p:nvGraphicFramePr>
        <p:xfrm>
          <a:off x="4955573" y="517460"/>
          <a:ext cx="6089795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40230395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414827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8210128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01678234"/>
                    </a:ext>
                  </a:extLst>
                </a:gridCol>
                <a:gridCol w="1409795">
                  <a:extLst>
                    <a:ext uri="{9D8B030D-6E8A-4147-A177-3AD203B41FA5}">
                      <a16:colId xmlns:a16="http://schemas.microsoft.com/office/drawing/2014/main" val="349951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br>
                        <a:rPr lang="en-US" altLang="ko-KR"/>
                      </a:br>
                      <a:r>
                        <a:rPr lang="en-US" altLang="ko-KR"/>
                        <a:t>_hr1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마명</a:t>
                      </a:r>
                      <a:br>
                        <a:rPr lang="en-US" altLang="ko-KR"/>
                      </a:br>
                      <a:r>
                        <a:rPr lang="en-US" altLang="ko-KR"/>
                        <a:t>_hr1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br>
                        <a:rPr lang="en-US" altLang="ko-KR"/>
                      </a:br>
                      <a:r>
                        <a:rPr lang="en-US" altLang="ko-KR"/>
                        <a:t>_hr2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마명</a:t>
                      </a:r>
                      <a:br>
                        <a:rPr lang="en-US" altLang="ko-KR"/>
                      </a:br>
                      <a:r>
                        <a:rPr lang="en-US" altLang="ko-KR"/>
                        <a:t>_hr2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  <a:t>승패</a:t>
                      </a:r>
                      <a:br>
                        <a:rPr lang="en-US" altLang="ko-KR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</a:br>
                      <a:r>
                        <a:rPr lang="en-US" altLang="ko-KR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  <a:t>(</a:t>
                      </a:r>
                      <a:r>
                        <a:rPr lang="ko-KR" altLang="en-US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  <a:t>승</a:t>
                      </a:r>
                      <a:r>
                        <a:rPr lang="en-US" altLang="ko-KR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  <a:t>:True, </a:t>
                      </a:r>
                      <a:r>
                        <a:rPr lang="ko-KR" altLang="en-US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  <a:t>패</a:t>
                      </a:r>
                      <a:r>
                        <a:rPr lang="en-US" altLang="ko-KR" b="1" cap="none" spc="0">
                          <a:ln/>
                          <a:solidFill>
                            <a:schemeClr val="accent2"/>
                          </a:solidFill>
                          <a:effectLst/>
                        </a:rPr>
                        <a:t>:False)</a:t>
                      </a:r>
                      <a:endParaRPr lang="ko-KR" altLang="en-US" b="1" cap="none" spc="0">
                        <a:ln/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3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0">
                          <a:ln/>
                          <a:solidFill>
                            <a:schemeClr val="accent6"/>
                          </a:solidFill>
                          <a:effectLst/>
                        </a:rPr>
                        <a:t>True                                                                                                                                                                                              </a:t>
                      </a:r>
                      <a:endParaRPr lang="ko-KR" altLang="en-US" b="1" cap="none" spc="0">
                        <a:ln/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76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0">
                          <a:ln/>
                          <a:solidFill>
                            <a:schemeClr val="accent6"/>
                          </a:solidFill>
                          <a:effectLst/>
                        </a:rPr>
                        <a:t>False</a:t>
                      </a:r>
                      <a:endParaRPr lang="ko-KR" altLang="en-US" b="1" cap="none" spc="0">
                        <a:ln/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34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0">
                          <a:ln/>
                          <a:solidFill>
                            <a:schemeClr val="accent6"/>
                          </a:solidFill>
                          <a:effectLst/>
                        </a:rPr>
                        <a:t>False</a:t>
                      </a:r>
                      <a:endParaRPr lang="ko-KR" altLang="en-US" b="1" cap="none" spc="0">
                        <a:ln/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53781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9B3CA68-4C79-F0C4-4786-F6406979B9C2}"/>
              </a:ext>
            </a:extLst>
          </p:cNvPr>
          <p:cNvSpPr/>
          <p:nvPr/>
        </p:nvSpPr>
        <p:spPr>
          <a:xfrm>
            <a:off x="3998492" y="1451075"/>
            <a:ext cx="576470" cy="5267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07A49E-50BB-0647-DB24-A0AEF6F530A8}"/>
              </a:ext>
            </a:extLst>
          </p:cNvPr>
          <p:cNvGrpSpPr/>
          <p:nvPr/>
        </p:nvGrpSpPr>
        <p:grpSpPr>
          <a:xfrm>
            <a:off x="1312291" y="3030578"/>
            <a:ext cx="1765493" cy="1795166"/>
            <a:chOff x="486383" y="2791838"/>
            <a:chExt cx="1157591" cy="1177047"/>
          </a:xfrm>
          <a:solidFill>
            <a:schemeClr val="accent6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718E6E-FCAF-BB7E-C142-A22BC518B998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00BBBC-7A2B-067D-1FFF-04ABC83C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415D9F-93C0-A6CA-63AE-685E96D41A5A}"/>
                </a:ext>
              </a:extLst>
            </p:cNvPr>
            <p:cNvSpPr txBox="1"/>
            <p:nvPr/>
          </p:nvSpPr>
          <p:spPr>
            <a:xfrm>
              <a:off x="512743" y="2845561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err="1">
                  <a:solidFill>
                    <a:schemeClr val="bg1"/>
                  </a:solidFill>
                </a:rPr>
                <a:t>RaceDetailResult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2F69C4-3818-F81B-11B3-7EFA780BEED3}"/>
              </a:ext>
            </a:extLst>
          </p:cNvPr>
          <p:cNvSpPr/>
          <p:nvPr/>
        </p:nvSpPr>
        <p:spPr>
          <a:xfrm>
            <a:off x="3680216" y="3594255"/>
            <a:ext cx="1418270" cy="5267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BE7EDA-E6A5-A211-BDCC-CB2C493FBEA2}"/>
              </a:ext>
            </a:extLst>
          </p:cNvPr>
          <p:cNvGrpSpPr/>
          <p:nvPr/>
        </p:nvGrpSpPr>
        <p:grpSpPr>
          <a:xfrm>
            <a:off x="5642261" y="3030578"/>
            <a:ext cx="2179029" cy="1795166"/>
            <a:chOff x="486383" y="2791838"/>
            <a:chExt cx="1428737" cy="1177047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F07990-EB64-D531-2EBB-E48C2059B0F9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9EA2854-4E20-6B84-BAFC-864B758B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1474D0-C63F-D66D-6737-D81F0C6F74F2}"/>
                </a:ext>
              </a:extLst>
            </p:cNvPr>
            <p:cNvSpPr txBox="1"/>
            <p:nvPr/>
          </p:nvSpPr>
          <p:spPr>
            <a:xfrm>
              <a:off x="783889" y="2846587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chemeClr val="bg1"/>
                  </a:solidFill>
                </a:rPr>
                <a:t>VS_RDR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6B4B97-E0A5-5075-7F0C-E7086C29247F}"/>
              </a:ext>
            </a:extLst>
          </p:cNvPr>
          <p:cNvSpPr txBox="1"/>
          <p:nvPr/>
        </p:nvSpPr>
        <p:spPr>
          <a:xfrm>
            <a:off x="7633252" y="4562061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모델 분석에서 사용되는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DF570-7305-FF75-D97A-7E05808B47C4}"/>
              </a:ext>
            </a:extLst>
          </p:cNvPr>
          <p:cNvSpPr txBox="1"/>
          <p:nvPr/>
        </p:nvSpPr>
        <p:spPr>
          <a:xfrm>
            <a:off x="3523871" y="4037340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random</a:t>
            </a:r>
            <a:r>
              <a:rPr lang="ko-KR" altLang="en-US"/>
              <a:t>으로 </a:t>
            </a:r>
            <a:br>
              <a:rPr lang="en-US" altLang="ko-KR"/>
            </a:br>
            <a:r>
              <a:rPr lang="en-US" altLang="ko-KR"/>
              <a:t>   row </a:t>
            </a:r>
            <a:r>
              <a:rPr lang="ko-KR" altLang="en-US"/>
              <a:t>섞기</a:t>
            </a:r>
          </a:p>
        </p:txBody>
      </p:sp>
    </p:spTree>
    <p:extLst>
      <p:ext uri="{BB962C8B-B14F-4D97-AF65-F5344CB8AC3E}">
        <p14:creationId xmlns:p14="http://schemas.microsoft.com/office/powerpoint/2010/main" val="210760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D2EF38-C7C9-C7F7-30FC-B9D4040ACB44}"/>
              </a:ext>
            </a:extLst>
          </p:cNvPr>
          <p:cNvGrpSpPr/>
          <p:nvPr/>
        </p:nvGrpSpPr>
        <p:grpSpPr>
          <a:xfrm>
            <a:off x="344704" y="297317"/>
            <a:ext cx="2179029" cy="1795166"/>
            <a:chOff x="486383" y="2791838"/>
            <a:chExt cx="1428737" cy="1177047"/>
          </a:xfrm>
          <a:solidFill>
            <a:schemeClr val="accent6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1EF335-BFD6-B903-E008-D6F0BE401112}"/>
                </a:ext>
              </a:extLst>
            </p:cNvPr>
            <p:cNvSpPr/>
            <p:nvPr/>
          </p:nvSpPr>
          <p:spPr>
            <a:xfrm>
              <a:off x="486383" y="2791838"/>
              <a:ext cx="1157591" cy="117704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B3D92B-1601-F7D4-08F6-A5899D07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228" y="3135345"/>
              <a:ext cx="723900" cy="742950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BE5BF3-8EC3-E363-6F20-42DD77B2DCD5}"/>
                </a:ext>
              </a:extLst>
            </p:cNvPr>
            <p:cNvSpPr txBox="1"/>
            <p:nvPr/>
          </p:nvSpPr>
          <p:spPr>
            <a:xfrm>
              <a:off x="783889" y="2846587"/>
              <a:ext cx="1131231" cy="2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chemeClr val="bg1"/>
                  </a:solidFill>
                </a:rPr>
                <a:t>VS_RDR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480AC1-52B8-F7BF-87E7-6D554D846A94}"/>
              </a:ext>
            </a:extLst>
          </p:cNvPr>
          <p:cNvSpPr txBox="1"/>
          <p:nvPr/>
        </p:nvSpPr>
        <p:spPr>
          <a:xfrm>
            <a:off x="2523733" y="19021"/>
            <a:ext cx="74452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hr1, hr2</a:t>
            </a:r>
            <a:r>
              <a:rPr lang="ko-KR" altLang="en-US"/>
              <a:t>에 대한 </a:t>
            </a:r>
            <a:r>
              <a:rPr lang="en-US" altLang="ko-KR"/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err="1"/>
              <a:t>마명</a:t>
            </a:r>
            <a:r>
              <a:rPr lang="en-US" altLang="ko-KR" sz="1600"/>
              <a:t>, </a:t>
            </a:r>
            <a:r>
              <a:rPr lang="ko-KR" altLang="en-US" sz="1600" err="1"/>
              <a:t>기수명</a:t>
            </a:r>
            <a:r>
              <a:rPr lang="en-US" altLang="ko-KR" sz="1600"/>
              <a:t>, </a:t>
            </a:r>
            <a:r>
              <a:rPr lang="ko-KR" altLang="en-US" sz="1600"/>
              <a:t>조교사명 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연령</a:t>
            </a:r>
            <a:r>
              <a:rPr lang="en-US" altLang="ko-KR" sz="1600"/>
              <a:t>, </a:t>
            </a:r>
            <a:r>
              <a:rPr lang="ko-KR" altLang="en-US" sz="1600"/>
              <a:t>성별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부담 중량</a:t>
            </a:r>
            <a:r>
              <a:rPr lang="en-US" altLang="ko-KR" sz="1600"/>
              <a:t>, </a:t>
            </a:r>
            <a:r>
              <a:rPr lang="ko-KR" altLang="en-US" sz="1600"/>
              <a:t>몸무게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err="1"/>
              <a:t>경매마</a:t>
            </a:r>
            <a:r>
              <a:rPr lang="ko-KR" altLang="en-US" sz="1600"/>
              <a:t> 여부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등급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말의 성적</a:t>
            </a:r>
            <a:r>
              <a:rPr lang="en-US" altLang="ko-KR" sz="1600"/>
              <a:t>(</a:t>
            </a:r>
            <a:r>
              <a:rPr lang="ko-KR" altLang="en-US" sz="1600"/>
              <a:t>총 출전 수</a:t>
            </a:r>
            <a:r>
              <a:rPr lang="en-US" altLang="ko-KR" sz="1600"/>
              <a:t>,</a:t>
            </a:r>
            <a:r>
              <a:rPr lang="ko-KR" altLang="en-US" sz="1600"/>
              <a:t> 수득상금</a:t>
            </a:r>
            <a:r>
              <a:rPr lang="en-US" altLang="ko-KR" sz="1600"/>
              <a:t> , 1</a:t>
            </a:r>
            <a:r>
              <a:rPr lang="ko-KR" altLang="en-US" sz="1600"/>
              <a:t>위</a:t>
            </a:r>
            <a:r>
              <a:rPr lang="en-US" altLang="ko-KR" sz="1600"/>
              <a:t>/2</a:t>
            </a:r>
            <a:r>
              <a:rPr lang="ko-KR" altLang="en-US" sz="1600"/>
              <a:t>위</a:t>
            </a:r>
            <a:r>
              <a:rPr lang="en-US" altLang="ko-KR" sz="1600"/>
              <a:t>/3</a:t>
            </a:r>
            <a:r>
              <a:rPr lang="ko-KR" altLang="en-US" sz="1600"/>
              <a:t>위 횟수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기수의 성적</a:t>
            </a:r>
            <a:r>
              <a:rPr lang="en-US" altLang="ko-KR" sz="1600"/>
              <a:t>(</a:t>
            </a:r>
            <a:r>
              <a:rPr lang="ko-KR" altLang="en-US" sz="1600"/>
              <a:t>총 출전 수</a:t>
            </a:r>
            <a:r>
              <a:rPr lang="en-US" altLang="ko-KR" sz="1600"/>
              <a:t>, </a:t>
            </a:r>
            <a:r>
              <a:rPr lang="ko-KR" altLang="en-US" sz="1600"/>
              <a:t>승률</a:t>
            </a:r>
            <a:r>
              <a:rPr lang="en-US" altLang="ko-KR" sz="1600"/>
              <a:t>, </a:t>
            </a:r>
            <a:r>
              <a:rPr lang="ko-KR" altLang="en-US" sz="1600"/>
              <a:t>복승률</a:t>
            </a:r>
            <a:r>
              <a:rPr lang="en-US" altLang="ko-KR" sz="1600"/>
              <a:t> , 1</a:t>
            </a:r>
            <a:r>
              <a:rPr lang="ko-KR" altLang="en-US" sz="1600"/>
              <a:t>위</a:t>
            </a:r>
            <a:r>
              <a:rPr lang="en-US" altLang="ko-KR" sz="1600"/>
              <a:t>/2</a:t>
            </a:r>
            <a:r>
              <a:rPr lang="ko-KR" altLang="en-US" sz="1600"/>
              <a:t>위</a:t>
            </a:r>
            <a:r>
              <a:rPr lang="en-US" altLang="ko-KR" sz="1600"/>
              <a:t>/3</a:t>
            </a:r>
            <a:r>
              <a:rPr lang="ko-KR" altLang="en-US" sz="1600"/>
              <a:t>위 횟수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조교사의 성적</a:t>
            </a:r>
            <a:r>
              <a:rPr lang="en-US" altLang="ko-KR" sz="1600"/>
              <a:t>(</a:t>
            </a:r>
            <a:r>
              <a:rPr lang="ko-KR" altLang="en-US" sz="1600"/>
              <a:t>총 출전 수</a:t>
            </a:r>
            <a:r>
              <a:rPr lang="en-US" altLang="ko-KR" sz="1600"/>
              <a:t>, </a:t>
            </a:r>
            <a:r>
              <a:rPr lang="ko-KR" altLang="en-US" sz="1600"/>
              <a:t>승률</a:t>
            </a:r>
            <a:r>
              <a:rPr lang="en-US" altLang="ko-KR" sz="1600"/>
              <a:t>, </a:t>
            </a:r>
            <a:r>
              <a:rPr lang="ko-KR" altLang="en-US" sz="1600"/>
              <a:t>복승률</a:t>
            </a:r>
            <a:r>
              <a:rPr lang="en-US" altLang="ko-KR" sz="1600"/>
              <a:t> , 1</a:t>
            </a:r>
            <a:r>
              <a:rPr lang="ko-KR" altLang="en-US" sz="1600"/>
              <a:t>위</a:t>
            </a:r>
            <a:r>
              <a:rPr lang="en-US" altLang="ko-KR" sz="1600"/>
              <a:t>/2</a:t>
            </a:r>
            <a:r>
              <a:rPr lang="ko-KR" altLang="en-US" sz="1600"/>
              <a:t>위</a:t>
            </a:r>
            <a:r>
              <a:rPr lang="en-US" altLang="ko-KR" sz="1600"/>
              <a:t>/3</a:t>
            </a:r>
            <a:r>
              <a:rPr lang="ko-KR" altLang="en-US" sz="1600"/>
              <a:t>위 횟수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레이팅</a:t>
            </a:r>
            <a:r>
              <a:rPr lang="en-US" altLang="ko-KR" sz="1600"/>
              <a:t>1(</a:t>
            </a:r>
            <a:r>
              <a:rPr lang="ko-KR" altLang="en-US" sz="1600"/>
              <a:t>최소값</a:t>
            </a:r>
            <a:r>
              <a:rPr lang="en-US" altLang="ko-KR" sz="1600"/>
              <a:t>), </a:t>
            </a:r>
            <a:r>
              <a:rPr lang="ko-KR" altLang="en-US" sz="1600"/>
              <a:t>레이팅</a:t>
            </a:r>
            <a:r>
              <a:rPr lang="en-US" altLang="ko-KR" sz="1600"/>
              <a:t>2(</a:t>
            </a:r>
            <a:r>
              <a:rPr lang="ko-KR" altLang="en-US" sz="1600"/>
              <a:t>최대값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경기에 대한 </a:t>
            </a:r>
            <a:r>
              <a:rPr lang="en-US" altLang="ko-KR"/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상금</a:t>
            </a:r>
            <a:r>
              <a:rPr lang="en-US" altLang="ko-KR" sz="1600"/>
              <a:t>(3</a:t>
            </a:r>
            <a:r>
              <a:rPr lang="ko-KR" altLang="en-US" sz="1600"/>
              <a:t>위까지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부담구분</a:t>
            </a:r>
            <a:r>
              <a:rPr lang="en-US" altLang="ko-KR" sz="1600"/>
              <a:t>(</a:t>
            </a:r>
            <a:r>
              <a:rPr lang="ko-KR" altLang="en-US" sz="1600"/>
              <a:t>핸디캡 여부 등의 조건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경주일자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경주번호</a:t>
            </a:r>
            <a:r>
              <a:rPr lang="en-US" altLang="ko-KR" sz="1600"/>
              <a:t>(</a:t>
            </a:r>
            <a:r>
              <a:rPr lang="ko-KR" altLang="en-US" sz="1600"/>
              <a:t>하루에 일어나는 총 </a:t>
            </a:r>
            <a:r>
              <a:rPr lang="en-US" altLang="ko-KR" sz="1600"/>
              <a:t>12</a:t>
            </a:r>
            <a:r>
              <a:rPr lang="ko-KR" altLang="en-US" sz="1600"/>
              <a:t>번의 경기를 번호로 나타냄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주로 </a:t>
            </a:r>
            <a:r>
              <a:rPr lang="en-US" altLang="ko-KR" sz="1600"/>
              <a:t>(</a:t>
            </a:r>
            <a:r>
              <a:rPr lang="ko-KR" altLang="en-US" sz="1600"/>
              <a:t>경마장의 습도 등에 따라 미끄러운 정도</a:t>
            </a:r>
            <a:r>
              <a:rPr lang="en-US" altLang="ko-KR" sz="160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날씨</a:t>
            </a:r>
            <a:endParaRPr lang="en-US" altLang="ko-KR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레이팅</a:t>
            </a:r>
            <a:r>
              <a:rPr lang="en-US" altLang="ko-KR" sz="1600"/>
              <a:t>min, </a:t>
            </a:r>
            <a:r>
              <a:rPr lang="ko-KR" altLang="en-US" sz="1600"/>
              <a:t>레이팅</a:t>
            </a:r>
            <a:r>
              <a:rPr lang="en-US" altLang="ko-KR" sz="1600"/>
              <a:t>max</a:t>
            </a:r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EB8F730-A711-4D30-481D-B279B98CF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32155"/>
              </p:ext>
            </p:extLst>
          </p:nvPr>
        </p:nvGraphicFramePr>
        <p:xfrm>
          <a:off x="3841102" y="5208362"/>
          <a:ext cx="7784841" cy="1188720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89804"/>
                  </a:srgbClr>
                </a:solidFill>
                <a:tableStyleId>{2D5ABB26-0587-4C30-8999-92F81FD0307C}</a:tableStyleId>
              </a:tblPr>
              <a:tblGrid>
                <a:gridCol w="2768329">
                  <a:extLst>
                    <a:ext uri="{9D8B030D-6E8A-4147-A177-3AD203B41FA5}">
                      <a16:colId xmlns:a16="http://schemas.microsoft.com/office/drawing/2014/main" val="1046011335"/>
                    </a:ext>
                  </a:extLst>
                </a:gridCol>
                <a:gridCol w="3514283">
                  <a:extLst>
                    <a:ext uri="{9D8B030D-6E8A-4147-A177-3AD203B41FA5}">
                      <a16:colId xmlns:a16="http://schemas.microsoft.com/office/drawing/2014/main" val="316977184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75749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경매마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경매 </a:t>
                      </a:r>
                      <a:r>
                        <a:rPr lang="ko-KR" altLang="en-US" err="1"/>
                        <a:t>낙찰마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레이팅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복승률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749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농장과 직접 거래되는 말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사후관리가 잘 되어 있음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등급을 세부 수치로 나타낸 것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b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범위로 주어짐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경기당 레이팅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출전마들의 총 범위</a:t>
                      </a:r>
                      <a:endPara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두번</a:t>
                      </a: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연속으로</a:t>
                      </a:r>
                      <a:b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이기는 것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81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9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830B9F-8E74-2B3E-EB25-3431C29B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7" y="520538"/>
            <a:ext cx="7274768" cy="6162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612FFE-4E87-1E43-66E8-F6A894CFC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03" y="0"/>
            <a:ext cx="84705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AE486A-2F55-87E3-5E59-35B1C2AB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50" y="0"/>
            <a:ext cx="227556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8FABDD-BD5D-6D37-CF4D-733D9A9469D6}"/>
              </a:ext>
            </a:extLst>
          </p:cNvPr>
          <p:cNvSpPr/>
          <p:nvPr/>
        </p:nvSpPr>
        <p:spPr>
          <a:xfrm>
            <a:off x="7434944" y="1"/>
            <a:ext cx="1101549" cy="265922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91D463-A708-A85C-0E5E-81BB1D39F113}"/>
              </a:ext>
            </a:extLst>
          </p:cNvPr>
          <p:cNvSpPr/>
          <p:nvPr/>
        </p:nvSpPr>
        <p:spPr>
          <a:xfrm>
            <a:off x="391791" y="5689613"/>
            <a:ext cx="6391561" cy="14811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A57C87-3295-2926-5C8F-5ACBBD09780D}"/>
              </a:ext>
            </a:extLst>
          </p:cNvPr>
          <p:cNvCxnSpPr>
            <a:cxnSpLocks/>
          </p:cNvCxnSpPr>
          <p:nvPr/>
        </p:nvCxnSpPr>
        <p:spPr>
          <a:xfrm flipV="1">
            <a:off x="3730691" y="1492898"/>
            <a:ext cx="3555678" cy="3909526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D22D29-944A-23C4-266C-FB8D13F6A5C9}"/>
              </a:ext>
            </a:extLst>
          </p:cNvPr>
          <p:cNvCxnSpPr>
            <a:cxnSpLocks/>
          </p:cNvCxnSpPr>
          <p:nvPr/>
        </p:nvCxnSpPr>
        <p:spPr>
          <a:xfrm>
            <a:off x="8182947" y="1139595"/>
            <a:ext cx="1084263" cy="2462021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62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B9F409-19F9-EB7C-C717-EB465FD71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0" y="0"/>
            <a:ext cx="227556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053D1B-B8FC-1603-C067-75A697DBD422}"/>
              </a:ext>
            </a:extLst>
          </p:cNvPr>
          <p:cNvSpPr txBox="1"/>
          <p:nvPr/>
        </p:nvSpPr>
        <p:spPr>
          <a:xfrm>
            <a:off x="2939143" y="2799184"/>
            <a:ext cx="8664488" cy="336278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가설은 각각 체중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성별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마필생산국가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연령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등급과 관련 있으나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br>
              <a:rPr lang="ko-KR" altLang="en-US"/>
            </a:b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상관계수를 알 수 없는 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feature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을 제외하고 </a:t>
            </a:r>
            <a:endParaRPr lang="en-US" altLang="ko-KR" b="0" i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u="heavy">
                <a:solidFill>
                  <a:srgbClr val="212121"/>
                </a:solidFill>
                <a:effectLst/>
                <a:uFill>
                  <a:solidFill>
                    <a:srgbClr val="C00000"/>
                  </a:solidFill>
                </a:uFill>
                <a:latin typeface="Roboto" panose="02000000000000000000" pitchFamily="2" charset="0"/>
              </a:rPr>
              <a:t>체중</a:t>
            </a:r>
            <a:r>
              <a:rPr lang="en-US" altLang="ko-KR" b="0" i="0" u="heavy">
                <a:solidFill>
                  <a:srgbClr val="212121"/>
                </a:solidFill>
                <a:effectLst/>
                <a:uFill>
                  <a:solidFill>
                    <a:srgbClr val="C00000"/>
                  </a:solidFill>
                </a:uFill>
                <a:latin typeface="Roboto" panose="02000000000000000000" pitchFamily="2" charset="0"/>
              </a:rPr>
              <a:t>, </a:t>
            </a:r>
            <a:r>
              <a:rPr lang="ko-KR" altLang="en-US" b="0" i="0" u="heavy">
                <a:solidFill>
                  <a:srgbClr val="212121"/>
                </a:solidFill>
                <a:effectLst/>
                <a:uFill>
                  <a:solidFill>
                    <a:srgbClr val="C00000"/>
                  </a:solidFill>
                </a:uFill>
                <a:latin typeface="Roboto" panose="02000000000000000000" pitchFamily="2" charset="0"/>
              </a:rPr>
              <a:t>연령</a:t>
            </a:r>
            <a:r>
              <a:rPr lang="en-US" altLang="ko-KR" b="0" i="0" u="heavy">
                <a:solidFill>
                  <a:srgbClr val="212121"/>
                </a:solidFill>
                <a:effectLst/>
                <a:uFill>
                  <a:solidFill>
                    <a:srgbClr val="C00000"/>
                  </a:solidFill>
                </a:uFill>
                <a:latin typeface="Roboto" panose="02000000000000000000" pitchFamily="2" charset="0"/>
              </a:rPr>
              <a:t>, </a:t>
            </a:r>
            <a:r>
              <a:rPr lang="ko-KR" altLang="en-US" b="0" i="0" u="heavy">
                <a:solidFill>
                  <a:srgbClr val="212121"/>
                </a:solidFill>
                <a:effectLst/>
                <a:uFill>
                  <a:solidFill>
                    <a:srgbClr val="C00000"/>
                  </a:solidFill>
                </a:uFill>
                <a:latin typeface="Roboto" panose="02000000000000000000" pitchFamily="2" charset="0"/>
              </a:rPr>
              <a:t>등급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은 각각 상관계수의 절댓값의 평균이</a:t>
            </a:r>
            <a:br>
              <a:rPr lang="ko-KR" altLang="en-US"/>
            </a:br>
            <a:r>
              <a:rPr lang="ko-KR" altLang="en-US" b="0" i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체중 </a:t>
            </a:r>
            <a:r>
              <a:rPr lang="en-US" altLang="ko-KR" b="0" i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: 0.045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연령 </a:t>
            </a:r>
            <a:r>
              <a:rPr lang="en-US" altLang="ko-KR" b="0" i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: 0.035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Roboto" panose="02000000000000000000" pitchFamily="2" charset="0"/>
              </a:rPr>
              <a:t>등급 </a:t>
            </a:r>
            <a:r>
              <a:rPr lang="en-US" altLang="ko-KR" b="0" i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Roboto" panose="02000000000000000000" pitchFamily="2" charset="0"/>
              </a:rPr>
              <a:t>: 0.11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정도로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u="heavy">
                <a:solidFill>
                  <a:srgbClr val="212121"/>
                </a:solidFill>
                <a:effectLst/>
                <a:uFill>
                  <a:solidFill>
                    <a:srgbClr val="C00000"/>
                  </a:solidFill>
                </a:uFill>
                <a:latin typeface="Roboto" panose="02000000000000000000" pitchFamily="2" charset="0"/>
              </a:rPr>
              <a:t>등급을 제외하면 그다지 선형관계가 없음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을 알 수 있다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ko-KR" altLang="en-US"/>
            </a:b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또한 수득상금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레이팅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기수의 승률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및 복승률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ko-KR" alt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경주마의 승리 횟수 등이 상관계수가 높으며</a:t>
            </a:r>
            <a:r>
              <a:rPr lang="en-US" altLang="ko-KR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/>
              <a:t>보통 </a:t>
            </a:r>
            <a:r>
              <a:rPr lang="ko-KR" altLang="en-US">
                <a:solidFill>
                  <a:schemeClr val="accent1"/>
                </a:solidFill>
              </a:rPr>
              <a:t>경주마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2"/>
                </a:solidFill>
              </a:rPr>
              <a:t>기수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6"/>
                </a:solidFill>
              </a:rPr>
              <a:t>조교사</a:t>
            </a:r>
            <a:r>
              <a:rPr lang="ko-KR" altLang="en-US"/>
              <a:t>와 관련된 </a:t>
            </a:r>
            <a:r>
              <a:rPr lang="en-US" altLang="ko-KR"/>
              <a:t>feature </a:t>
            </a:r>
            <a:r>
              <a:rPr lang="ko-KR" altLang="en-US"/>
              <a:t>순으로 상관계수가 높다고 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D344D5-9C82-0079-57D8-538F31C1C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73" y="524751"/>
            <a:ext cx="4229100" cy="1609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F4283C-B82E-7260-9485-AA18EA9B83C6}"/>
              </a:ext>
            </a:extLst>
          </p:cNvPr>
          <p:cNvSpPr/>
          <p:nvPr/>
        </p:nvSpPr>
        <p:spPr>
          <a:xfrm>
            <a:off x="104718" y="2214866"/>
            <a:ext cx="2547352" cy="4723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BDF16-628F-DE77-5CA3-6EC1B5EDE4B5}"/>
              </a:ext>
            </a:extLst>
          </p:cNvPr>
          <p:cNvSpPr/>
          <p:nvPr/>
        </p:nvSpPr>
        <p:spPr>
          <a:xfrm>
            <a:off x="124580" y="3514929"/>
            <a:ext cx="2547352" cy="4723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81BD39-31CD-838E-59F7-7CF19B0F81E4}"/>
              </a:ext>
            </a:extLst>
          </p:cNvPr>
          <p:cNvSpPr/>
          <p:nvPr/>
        </p:nvSpPr>
        <p:spPr>
          <a:xfrm>
            <a:off x="189897" y="239888"/>
            <a:ext cx="2547352" cy="140852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47F6B4-AB08-4D1C-9B08-44A75FA97B41}"/>
              </a:ext>
            </a:extLst>
          </p:cNvPr>
          <p:cNvSpPr/>
          <p:nvPr/>
        </p:nvSpPr>
        <p:spPr>
          <a:xfrm>
            <a:off x="124580" y="2572542"/>
            <a:ext cx="2547352" cy="37593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B6AE4D-BF80-E254-F6CC-440DBC6DA906}"/>
              </a:ext>
            </a:extLst>
          </p:cNvPr>
          <p:cNvSpPr/>
          <p:nvPr/>
        </p:nvSpPr>
        <p:spPr>
          <a:xfrm>
            <a:off x="124580" y="4195868"/>
            <a:ext cx="2547352" cy="37593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0104D3-A999-EDC0-FD18-72E17FD7CC21}"/>
              </a:ext>
            </a:extLst>
          </p:cNvPr>
          <p:cNvSpPr/>
          <p:nvPr/>
        </p:nvSpPr>
        <p:spPr>
          <a:xfrm>
            <a:off x="124580" y="4911310"/>
            <a:ext cx="2547352" cy="37593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BF9C5-F1C2-1BBA-75E2-B64E7EB9A818}"/>
              </a:ext>
            </a:extLst>
          </p:cNvPr>
          <p:cNvSpPr/>
          <p:nvPr/>
        </p:nvSpPr>
        <p:spPr>
          <a:xfrm>
            <a:off x="104718" y="5287242"/>
            <a:ext cx="2547352" cy="375932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EE7998-5E3B-E3B0-7F59-4B6FC55C4180}"/>
              </a:ext>
            </a:extLst>
          </p:cNvPr>
          <p:cNvSpPr/>
          <p:nvPr/>
        </p:nvSpPr>
        <p:spPr>
          <a:xfrm>
            <a:off x="189897" y="1648411"/>
            <a:ext cx="2547352" cy="566963"/>
          </a:xfrm>
          <a:prstGeom prst="rect">
            <a:avLst/>
          </a:prstGeom>
          <a:solidFill>
            <a:srgbClr val="FFD966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BB1D0E-AB08-9FE5-1EC3-AE6EEEB0F051}"/>
              </a:ext>
            </a:extLst>
          </p:cNvPr>
          <p:cNvSpPr/>
          <p:nvPr/>
        </p:nvSpPr>
        <p:spPr>
          <a:xfrm>
            <a:off x="189897" y="5626752"/>
            <a:ext cx="2547352" cy="566963"/>
          </a:xfrm>
          <a:prstGeom prst="rect">
            <a:avLst/>
          </a:prstGeom>
          <a:solidFill>
            <a:schemeClr val="accent6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15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2.7|1.5|1.3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5|26.9|7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.4|6.6|2.2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6|5.7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1.9|7|2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1611</Words>
  <Application>Microsoft Office PowerPoint</Application>
  <PresentationFormat>와이드스크린</PresentationFormat>
  <Paragraphs>263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KoPub돋움체 Bold</vt:lpstr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70</cp:revision>
  <dcterms:created xsi:type="dcterms:W3CDTF">2022-12-04T17:43:40Z</dcterms:created>
  <dcterms:modified xsi:type="dcterms:W3CDTF">2022-12-05T08:33:40Z</dcterms:modified>
</cp:coreProperties>
</file>